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rimo Bold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 Sans" panose="020B0604020202020204" charset="0"/>
      <p:regular r:id="rId22"/>
    </p:embeddedFont>
    <p:embeddedFont>
      <p:font typeface="Open Sans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200" d="100"/>
          <a:sy n="200" d="100"/>
        </p:scale>
        <p:origin x="144" y="-9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- odpadá administrativní procedura žádosti a získání kódu.</a:t>
            </a:r>
          </a:p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Vložit QR kód na stránku profilu: https://europass.cz/co-je-europass/profil </a:t>
            </a:r>
          </a:p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Detail podnikavé zkušenosti</a:t>
            </a:r>
          </a:p>
          <a:p>
            <a:r>
              <a:rPr lang="en-US"/>
              <a:t>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hyperlink" Target="https://europa.eu/europass/eportfolio/screen/share/documents/cd7698bf-7ca9-456f-ade9-37af0e95ee1f?lang=c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do.europass.cz/" TargetMode="External"/><Relationship Id="rId5" Type="http://schemas.openxmlformats.org/officeDocument/2006/relationships/hyperlink" Target="http://www.europass.cz/" TargetMode="External"/><Relationship Id="rId4" Type="http://schemas.openxmlformats.org/officeDocument/2006/relationships/hyperlink" Target="mailto:europass@npi.c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s://europass.cz/o-nas/faq/dotazy-k-dokladu-o-stazi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europass.cz/o-nas/faq/dotazy-k-dokladu-o-stazi" TargetMode="External"/><Relationship Id="rId7" Type="http://schemas.openxmlformats.org/officeDocument/2006/relationships/image" Target="../media/image17.pn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8.sv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europass.cz/" TargetMode="Externa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obrazovka  Popis se vygeneroval automaticky."/>
          <p:cNvSpPr/>
          <p:nvPr/>
        </p:nvSpPr>
        <p:spPr>
          <a:xfrm>
            <a:off x="-16910" y="-95403"/>
            <a:ext cx="18300543" cy="9213387"/>
          </a:xfrm>
          <a:custGeom>
            <a:avLst/>
            <a:gdLst/>
            <a:ahLst/>
            <a:cxnLst/>
            <a:rect l="l" t="t" r="r" b="b"/>
            <a:pathLst>
              <a:path w="18300543" h="9213387">
                <a:moveTo>
                  <a:pt x="0" y="0"/>
                </a:moveTo>
                <a:lnTo>
                  <a:pt x="18300544" y="0"/>
                </a:lnTo>
                <a:lnTo>
                  <a:pt x="18300544" y="9213387"/>
                </a:lnTo>
                <a:lnTo>
                  <a:pt x="0" y="92133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" t="-8207" r="26" b="-54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63072" y="5229225"/>
            <a:ext cx="11411090" cy="2043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7"/>
              </a:lnSpc>
            </a:pPr>
            <a:r>
              <a:rPr lang="en-US" sz="7386" spc="-44">
                <a:solidFill>
                  <a:srgbClr val="000000"/>
                </a:solidFill>
                <a:latin typeface="Open Sans Bold"/>
              </a:rPr>
              <a:t>Europass doklad o stáži </a:t>
            </a:r>
          </a:p>
          <a:p>
            <a:pPr algn="ctr">
              <a:lnSpc>
                <a:spcPts val="7977"/>
              </a:lnSpc>
            </a:pPr>
            <a:endParaRPr lang="en-US" sz="7386" spc="-44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694228" y="6733800"/>
            <a:ext cx="13548777" cy="1464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endParaRPr dirty="0"/>
          </a:p>
          <a:p>
            <a:pPr algn="ctr">
              <a:lnSpc>
                <a:spcPts val="3888"/>
              </a:lnSpc>
            </a:pPr>
            <a:r>
              <a:rPr lang="en-US" sz="3600" dirty="0" err="1">
                <a:solidFill>
                  <a:srgbClr val="000000"/>
                </a:solidFill>
                <a:latin typeface="Open Sans"/>
              </a:rPr>
              <a:t>Národní</a:t>
            </a:r>
            <a:r>
              <a:rPr lang="en-US" sz="3600" dirty="0">
                <a:solidFill>
                  <a:srgbClr val="000000"/>
                </a:solidFill>
                <a:latin typeface="Open Sans"/>
              </a:rPr>
              <a:t> centrum </a:t>
            </a:r>
            <a:r>
              <a:rPr lang="en-US" sz="3600" dirty="0" err="1">
                <a:solidFill>
                  <a:srgbClr val="000000"/>
                </a:solidFill>
                <a:latin typeface="Open Sans"/>
              </a:rPr>
              <a:t>Europass</a:t>
            </a:r>
            <a:r>
              <a:rPr lang="en-US" sz="3600" dirty="0">
                <a:solidFill>
                  <a:srgbClr val="000000"/>
                </a:solidFill>
                <a:latin typeface="Open Sans"/>
              </a:rPr>
              <a:t> ČR</a:t>
            </a:r>
          </a:p>
          <a:p>
            <a:pPr algn="ctr">
              <a:lnSpc>
                <a:spcPts val="3888"/>
              </a:lnSpc>
            </a:pPr>
            <a:endParaRPr lang="en-US" sz="36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823002" y="8915400"/>
            <a:ext cx="5880141" cy="881520"/>
          </a:xfrm>
          <a:custGeom>
            <a:avLst/>
            <a:gdLst/>
            <a:ahLst/>
            <a:cxnLst/>
            <a:rect l="l" t="t" r="r" b="b"/>
            <a:pathLst>
              <a:path w="5880141" h="881520">
                <a:moveTo>
                  <a:pt x="0" y="0"/>
                </a:moveTo>
                <a:lnTo>
                  <a:pt x="5880141" y="0"/>
                </a:lnTo>
                <a:lnTo>
                  <a:pt x="5880141" y="881520"/>
                </a:lnTo>
                <a:lnTo>
                  <a:pt x="0" y="88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5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436576" y="8711510"/>
            <a:ext cx="5116910" cy="1289300"/>
          </a:xfrm>
          <a:custGeom>
            <a:avLst/>
            <a:gdLst/>
            <a:ahLst/>
            <a:cxnLst/>
            <a:rect l="l" t="t" r="r" b="b"/>
            <a:pathLst>
              <a:path w="5116910" h="1289300">
                <a:moveTo>
                  <a:pt x="0" y="0"/>
                </a:moveTo>
                <a:lnTo>
                  <a:pt x="5116910" y="0"/>
                </a:lnTo>
                <a:lnTo>
                  <a:pt x="5116910" y="1289300"/>
                </a:lnTo>
                <a:lnTo>
                  <a:pt x="0" y="1289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94" y="-91578"/>
            <a:ext cx="18293787" cy="1913721"/>
          </a:xfrm>
          <a:custGeom>
            <a:avLst/>
            <a:gdLst/>
            <a:ahLst/>
            <a:cxnLst/>
            <a:rect l="l" t="t" r="r" b="b"/>
            <a:pathLst>
              <a:path w="18293787" h="1913721">
                <a:moveTo>
                  <a:pt x="0" y="0"/>
                </a:moveTo>
                <a:lnTo>
                  <a:pt x="18293788" y="0"/>
                </a:lnTo>
                <a:lnTo>
                  <a:pt x="18293788" y="1913721"/>
                </a:lnTo>
                <a:lnTo>
                  <a:pt x="0" y="1913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730" b="-68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07194" y="1822143"/>
            <a:ext cx="15073613" cy="8104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3"/>
              </a:lnSpc>
            </a:pPr>
            <a:r>
              <a:rPr lang="en-US" sz="6585" dirty="0" err="1">
                <a:latin typeface="Open Sans Bold"/>
              </a:rPr>
              <a:t>Jak</a:t>
            </a:r>
            <a:r>
              <a:rPr lang="en-US" sz="6585" dirty="0">
                <a:latin typeface="Open Sans Bold"/>
              </a:rPr>
              <a:t> se </a:t>
            </a:r>
            <a:r>
              <a:rPr lang="en-US" sz="6585" dirty="0" err="1">
                <a:latin typeface="Open Sans Bold"/>
              </a:rPr>
              <a:t>připravit</a:t>
            </a:r>
            <a:r>
              <a:rPr lang="en-US" sz="6585" dirty="0">
                <a:latin typeface="Open Sans Bold"/>
              </a:rPr>
              <a:t> </a:t>
            </a:r>
            <a:r>
              <a:rPr lang="en-US" sz="6585" dirty="0" err="1">
                <a:latin typeface="Open Sans Bold"/>
              </a:rPr>
              <a:t>na</a:t>
            </a:r>
            <a:r>
              <a:rPr lang="en-US" sz="6585" dirty="0">
                <a:latin typeface="Open Sans Bold"/>
              </a:rPr>
              <a:t> </a:t>
            </a:r>
            <a:r>
              <a:rPr lang="en-US" sz="6585" dirty="0" err="1">
                <a:latin typeface="Open Sans Bold"/>
              </a:rPr>
              <a:t>další</a:t>
            </a:r>
            <a:r>
              <a:rPr lang="en-US" sz="6585" dirty="0">
                <a:latin typeface="Open Sans Bold"/>
              </a:rPr>
              <a:t> </a:t>
            </a:r>
            <a:r>
              <a:rPr lang="en-US" sz="6585" dirty="0" err="1">
                <a:latin typeface="Open Sans Bold"/>
              </a:rPr>
              <a:t>studium</a:t>
            </a:r>
            <a:r>
              <a:rPr lang="en-US" sz="6585" dirty="0">
                <a:latin typeface="Open Sans Bold"/>
              </a:rPr>
              <a:t>      a </a:t>
            </a:r>
            <a:r>
              <a:rPr lang="en-US" sz="6585" dirty="0" err="1">
                <a:latin typeface="Open Sans Bold"/>
              </a:rPr>
              <a:t>kariéru</a:t>
            </a:r>
            <a:r>
              <a:rPr lang="en-US" sz="6585" dirty="0">
                <a:latin typeface="Open Sans Bold"/>
              </a:rPr>
              <a:t> po </a:t>
            </a:r>
            <a:r>
              <a:rPr lang="en-US" sz="6585" dirty="0" err="1">
                <a:latin typeface="Open Sans Bold"/>
              </a:rPr>
              <a:t>základní</a:t>
            </a:r>
            <a:r>
              <a:rPr lang="en-US" sz="6585" dirty="0">
                <a:latin typeface="Open Sans Bold"/>
              </a:rPr>
              <a:t> </a:t>
            </a:r>
            <a:r>
              <a:rPr lang="en-US" sz="6585" dirty="0" err="1">
                <a:latin typeface="Open Sans Bold"/>
              </a:rPr>
              <a:t>nebo</a:t>
            </a:r>
            <a:r>
              <a:rPr lang="en-US" sz="6585" dirty="0">
                <a:latin typeface="Open Sans Bold"/>
              </a:rPr>
              <a:t> </a:t>
            </a:r>
            <a:r>
              <a:rPr lang="en-US" sz="6585" dirty="0" err="1">
                <a:latin typeface="Open Sans Bold"/>
              </a:rPr>
              <a:t>střední</a:t>
            </a:r>
            <a:r>
              <a:rPr lang="en-US" sz="6585" dirty="0">
                <a:latin typeface="Open Sans Bold"/>
              </a:rPr>
              <a:t> </a:t>
            </a:r>
            <a:r>
              <a:rPr lang="en-US" sz="6585" dirty="0" err="1">
                <a:latin typeface="Open Sans Bold"/>
              </a:rPr>
              <a:t>škole</a:t>
            </a:r>
            <a:r>
              <a:rPr lang="en-US" sz="6585" dirty="0">
                <a:latin typeface="Open Sans Bold"/>
              </a:rPr>
              <a:t>?</a:t>
            </a:r>
          </a:p>
          <a:p>
            <a:pPr algn="ctr">
              <a:lnSpc>
                <a:spcPts val="7903"/>
              </a:lnSpc>
            </a:pPr>
            <a:endParaRPr lang="en-US" sz="6585" dirty="0">
              <a:solidFill>
                <a:srgbClr val="595959"/>
              </a:solidFill>
              <a:latin typeface="Open Sans Bold"/>
            </a:endParaRPr>
          </a:p>
          <a:p>
            <a:pPr algn="ctr">
              <a:lnSpc>
                <a:spcPts val="7903"/>
              </a:lnSpc>
            </a:pPr>
            <a:r>
              <a:rPr lang="en-US" sz="6585" dirty="0" err="1">
                <a:solidFill>
                  <a:srgbClr val="004B80"/>
                </a:solidFill>
                <a:latin typeface="Open Sans Bold"/>
              </a:rPr>
              <a:t>Europass</a:t>
            </a:r>
            <a:r>
              <a:rPr lang="en-US" sz="6585" dirty="0">
                <a:solidFill>
                  <a:srgbClr val="004B80"/>
                </a:solidFill>
                <a:latin typeface="Open Sans Bold"/>
              </a:rPr>
              <a:t> </a:t>
            </a:r>
            <a:r>
              <a:rPr lang="cs-CZ" sz="6585" dirty="0">
                <a:solidFill>
                  <a:srgbClr val="004B80"/>
                </a:solidFill>
                <a:latin typeface="Open Sans Bold"/>
              </a:rPr>
              <a:t>p</a:t>
            </a:r>
            <a:r>
              <a:rPr lang="en-US" sz="6585" dirty="0" err="1">
                <a:solidFill>
                  <a:srgbClr val="004B80"/>
                </a:solidFill>
                <a:latin typeface="Open Sans Bold"/>
              </a:rPr>
              <a:t>ortfolio</a:t>
            </a:r>
            <a:r>
              <a:rPr lang="en-US" sz="6585" dirty="0">
                <a:solidFill>
                  <a:srgbClr val="004B80"/>
                </a:solidFill>
                <a:latin typeface="Open Sans Bold"/>
              </a:rPr>
              <a:t> </a:t>
            </a:r>
            <a:r>
              <a:rPr lang="en-US" sz="6585" dirty="0" err="1">
                <a:latin typeface="Open Sans"/>
              </a:rPr>
              <a:t>prezentuje</a:t>
            </a:r>
            <a:r>
              <a:rPr lang="en-US" sz="6585" dirty="0">
                <a:latin typeface="Open Sans"/>
              </a:rPr>
              <a:t> </a:t>
            </a:r>
            <a:r>
              <a:rPr lang="en-US" sz="6585" dirty="0" err="1">
                <a:latin typeface="Open Sans"/>
              </a:rPr>
              <a:t>Vaše</a:t>
            </a:r>
            <a:r>
              <a:rPr lang="en-US" sz="6585" dirty="0">
                <a:latin typeface="Open Sans"/>
              </a:rPr>
              <a:t> </a:t>
            </a:r>
            <a:r>
              <a:rPr lang="en-US" sz="6585" dirty="0" err="1">
                <a:latin typeface="Open Sans"/>
              </a:rPr>
              <a:t>vzdělání</a:t>
            </a:r>
            <a:r>
              <a:rPr lang="en-US" sz="6585" dirty="0">
                <a:latin typeface="Open Sans"/>
              </a:rPr>
              <a:t>, </a:t>
            </a:r>
            <a:r>
              <a:rPr lang="en-US" sz="6585" dirty="0" err="1">
                <a:latin typeface="Open Sans"/>
              </a:rPr>
              <a:t>pracovní</a:t>
            </a:r>
            <a:r>
              <a:rPr lang="en-US" sz="6585" dirty="0">
                <a:latin typeface="Open Sans"/>
              </a:rPr>
              <a:t> </a:t>
            </a:r>
            <a:r>
              <a:rPr lang="en-US" sz="6585" dirty="0" err="1">
                <a:latin typeface="Open Sans"/>
              </a:rPr>
              <a:t>zkušenosti</a:t>
            </a:r>
            <a:r>
              <a:rPr lang="en-US" sz="6585" dirty="0">
                <a:latin typeface="Open Sans"/>
              </a:rPr>
              <a:t>, </a:t>
            </a:r>
            <a:r>
              <a:rPr lang="en-US" sz="6585" dirty="0" err="1">
                <a:latin typeface="Open Sans"/>
              </a:rPr>
              <a:t>motivaci</a:t>
            </a:r>
            <a:r>
              <a:rPr lang="en-US" sz="6585" dirty="0">
                <a:latin typeface="Open Sans"/>
              </a:rPr>
              <a:t>, </a:t>
            </a:r>
            <a:r>
              <a:rPr lang="en-US" sz="6585" dirty="0" err="1">
                <a:latin typeface="Open Sans"/>
              </a:rPr>
              <a:t>dovednosti</a:t>
            </a:r>
            <a:r>
              <a:rPr lang="en-US" sz="6585" dirty="0">
                <a:latin typeface="Open Sans"/>
              </a:rPr>
              <a:t>, </a:t>
            </a:r>
            <a:r>
              <a:rPr lang="en-US" sz="6585" dirty="0" err="1">
                <a:latin typeface="Open Sans"/>
              </a:rPr>
              <a:t>kvalifikaci</a:t>
            </a:r>
            <a:r>
              <a:rPr lang="en-US" sz="6585" dirty="0">
                <a:latin typeface="Open Sans"/>
              </a:rPr>
              <a:t> </a:t>
            </a:r>
          </a:p>
          <a:p>
            <a:pPr algn="ctr">
              <a:lnSpc>
                <a:spcPts val="7903"/>
              </a:lnSpc>
            </a:pPr>
            <a:r>
              <a:rPr lang="en-US" sz="6585" dirty="0" err="1">
                <a:latin typeface="Open Sans"/>
              </a:rPr>
              <a:t>i</a:t>
            </a:r>
            <a:r>
              <a:rPr lang="en-US" sz="6585" dirty="0">
                <a:latin typeface="Open Sans"/>
              </a:rPr>
              <a:t> </a:t>
            </a:r>
            <a:r>
              <a:rPr lang="en-US" sz="6585" dirty="0" err="1">
                <a:latin typeface="Open Sans"/>
              </a:rPr>
              <a:t>dobrovolnickou</a:t>
            </a:r>
            <a:r>
              <a:rPr lang="en-US" sz="6585" dirty="0">
                <a:latin typeface="Open Sans"/>
              </a:rPr>
              <a:t> </a:t>
            </a:r>
            <a:r>
              <a:rPr lang="en-US" sz="6585" dirty="0" err="1">
                <a:latin typeface="Open Sans"/>
              </a:rPr>
              <a:t>činnost</a:t>
            </a:r>
            <a:r>
              <a:rPr lang="en-US" sz="6585" dirty="0">
                <a:latin typeface="Open Sans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35496" y="175935"/>
            <a:ext cx="1676763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Open Sans Bold"/>
              </a:rPr>
              <a:t>Europass - přehled možností pro studenty a absolventy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94" y="-91578"/>
            <a:ext cx="18293787" cy="1913721"/>
          </a:xfrm>
          <a:custGeom>
            <a:avLst/>
            <a:gdLst/>
            <a:ahLst/>
            <a:cxnLst/>
            <a:rect l="l" t="t" r="r" b="b"/>
            <a:pathLst>
              <a:path w="18293787" h="1913721">
                <a:moveTo>
                  <a:pt x="0" y="0"/>
                </a:moveTo>
                <a:lnTo>
                  <a:pt x="18293788" y="0"/>
                </a:lnTo>
                <a:lnTo>
                  <a:pt x="18293788" y="1913721"/>
                </a:lnTo>
                <a:lnTo>
                  <a:pt x="0" y="1913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730" b="-6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79997" y="1822143"/>
            <a:ext cx="14072510" cy="8464857"/>
          </a:xfrm>
          <a:custGeom>
            <a:avLst/>
            <a:gdLst/>
            <a:ahLst/>
            <a:cxnLst/>
            <a:rect l="l" t="t" r="r" b="b"/>
            <a:pathLst>
              <a:path w="14072510" h="8464857">
                <a:moveTo>
                  <a:pt x="0" y="0"/>
                </a:moveTo>
                <a:lnTo>
                  <a:pt x="14072510" y="0"/>
                </a:lnTo>
                <a:lnTo>
                  <a:pt x="14072510" y="8464857"/>
                </a:lnTo>
                <a:lnTo>
                  <a:pt x="0" y="8464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071" t="-4502" r="-23117" b="-17846"/>
            </a:stretch>
          </a:blipFill>
        </p:spPr>
      </p:sp>
      <p:sp>
        <p:nvSpPr>
          <p:cNvPr id="4" name="Freeform 4">
            <a:hlinkClick r:id="rId4" tooltip="https://europa.eu/europass/eportfolio/screen/share/documents/cd7698bf-7ca9-456f-ade9-37af0e95ee1f?lang=cs"/>
          </p:cNvPr>
          <p:cNvSpPr/>
          <p:nvPr/>
        </p:nvSpPr>
        <p:spPr>
          <a:xfrm>
            <a:off x="13524776" y="2119783"/>
            <a:ext cx="2811718" cy="2136906"/>
          </a:xfrm>
          <a:custGeom>
            <a:avLst/>
            <a:gdLst/>
            <a:ahLst/>
            <a:cxnLst/>
            <a:rect l="l" t="t" r="r" b="b"/>
            <a:pathLst>
              <a:path w="2811718" h="2136906">
                <a:moveTo>
                  <a:pt x="0" y="0"/>
                </a:moveTo>
                <a:lnTo>
                  <a:pt x="2811718" y="0"/>
                </a:lnTo>
                <a:lnTo>
                  <a:pt x="2811718" y="2136905"/>
                </a:lnTo>
                <a:lnTo>
                  <a:pt x="0" y="2136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35496" y="175935"/>
            <a:ext cx="1676763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Open Sans Bold"/>
              </a:rPr>
              <a:t>Europass - přehled možností pro studenty a absolventy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94" y="-3088"/>
            <a:ext cx="18293787" cy="1913721"/>
          </a:xfrm>
          <a:custGeom>
            <a:avLst/>
            <a:gdLst/>
            <a:ahLst/>
            <a:cxnLst/>
            <a:rect l="l" t="t" r="r" b="b"/>
            <a:pathLst>
              <a:path w="18293787" h="1913721">
                <a:moveTo>
                  <a:pt x="0" y="0"/>
                </a:moveTo>
                <a:lnTo>
                  <a:pt x="18293788" y="0"/>
                </a:lnTo>
                <a:lnTo>
                  <a:pt x="18293788" y="1913720"/>
                </a:lnTo>
                <a:lnTo>
                  <a:pt x="0" y="1913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730" b="-68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93980" y="2248454"/>
            <a:ext cx="15561116" cy="343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000000"/>
                </a:solidFill>
                <a:latin typeface="Open Sans Bold"/>
              </a:rPr>
              <a:t>Europass zaznamená kromě vzdělání také vaše dovednosti, projekty a zkušenosti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93980" y="5318270"/>
            <a:ext cx="14041940" cy="365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endParaRPr/>
          </a:p>
          <a:p>
            <a:pPr marL="1085850" lvl="1" indent="-542925" algn="l">
              <a:lnSpc>
                <a:spcPts val="7200"/>
              </a:lnSpc>
              <a:buFont typeface="Arial"/>
              <a:buChar char="•"/>
            </a:pPr>
            <a:r>
              <a:rPr lang="en-US" sz="6000">
                <a:solidFill>
                  <a:srgbClr val="000000"/>
                </a:solidFill>
                <a:latin typeface="Open Sans"/>
              </a:rPr>
              <a:t>moderní online formou</a:t>
            </a:r>
          </a:p>
          <a:p>
            <a:pPr marL="1085850" lvl="1" indent="-542925" algn="l">
              <a:lnSpc>
                <a:spcPts val="7200"/>
              </a:lnSpc>
              <a:buFont typeface="Arial"/>
              <a:buChar char="•"/>
            </a:pPr>
            <a:r>
              <a:rPr lang="en-US" sz="6000">
                <a:solidFill>
                  <a:srgbClr val="000000"/>
                </a:solidFill>
                <a:latin typeface="Open Sans"/>
              </a:rPr>
              <a:t>jednoduše</a:t>
            </a:r>
          </a:p>
          <a:p>
            <a:pPr marL="1085850" lvl="1" indent="-542925" algn="l">
              <a:lnSpc>
                <a:spcPts val="7200"/>
              </a:lnSpc>
              <a:buFont typeface="Arial"/>
              <a:buChar char="•"/>
            </a:pPr>
            <a:r>
              <a:rPr lang="en-US" sz="6000">
                <a:solidFill>
                  <a:srgbClr val="000000"/>
                </a:solidFill>
                <a:latin typeface="Open Sans"/>
              </a:rPr>
              <a:t>ve více jazycích zároveň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35496" y="175935"/>
            <a:ext cx="1676763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Open Sans Bold"/>
              </a:rPr>
              <a:t>Europass - přehled možností pro studenty a absolventy</a:t>
            </a:r>
          </a:p>
        </p:txBody>
      </p:sp>
      <p:sp>
        <p:nvSpPr>
          <p:cNvPr id="6" name="Freeform 6"/>
          <p:cNvSpPr/>
          <p:nvPr/>
        </p:nvSpPr>
        <p:spPr>
          <a:xfrm rot="6428729">
            <a:off x="9354656" y="4331302"/>
            <a:ext cx="10650408" cy="10650408"/>
          </a:xfrm>
          <a:custGeom>
            <a:avLst/>
            <a:gdLst/>
            <a:ahLst/>
            <a:cxnLst/>
            <a:rect l="l" t="t" r="r" b="b"/>
            <a:pathLst>
              <a:path w="10650408" h="10650408">
                <a:moveTo>
                  <a:pt x="0" y="0"/>
                </a:moveTo>
                <a:lnTo>
                  <a:pt x="10650407" y="0"/>
                </a:lnTo>
                <a:lnTo>
                  <a:pt x="10650407" y="10650408"/>
                </a:lnTo>
                <a:lnTo>
                  <a:pt x="0" y="10650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94" y="-91578"/>
            <a:ext cx="18293787" cy="1913721"/>
          </a:xfrm>
          <a:custGeom>
            <a:avLst/>
            <a:gdLst/>
            <a:ahLst/>
            <a:cxnLst/>
            <a:rect l="l" t="t" r="r" b="b"/>
            <a:pathLst>
              <a:path w="18293787" h="1913721">
                <a:moveTo>
                  <a:pt x="0" y="0"/>
                </a:moveTo>
                <a:lnTo>
                  <a:pt x="18293788" y="0"/>
                </a:lnTo>
                <a:lnTo>
                  <a:pt x="18293788" y="1913721"/>
                </a:lnTo>
                <a:lnTo>
                  <a:pt x="0" y="1913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730" b="-6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6595" y="2321220"/>
            <a:ext cx="6149719" cy="8705270"/>
          </a:xfrm>
          <a:custGeom>
            <a:avLst/>
            <a:gdLst/>
            <a:ahLst/>
            <a:cxnLst/>
            <a:rect l="l" t="t" r="r" b="b"/>
            <a:pathLst>
              <a:path w="6149719" h="8705270">
                <a:moveTo>
                  <a:pt x="0" y="0"/>
                </a:moveTo>
                <a:lnTo>
                  <a:pt x="6149719" y="0"/>
                </a:lnTo>
                <a:lnTo>
                  <a:pt x="6149719" y="8705270"/>
                </a:lnTo>
                <a:lnTo>
                  <a:pt x="0" y="87052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9050" cap="sq">
            <a:solidFill>
              <a:srgbClr val="4884C3"/>
            </a:solidFill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326077" y="7500380"/>
            <a:ext cx="15577058" cy="1556419"/>
          </a:xfrm>
          <a:custGeom>
            <a:avLst/>
            <a:gdLst/>
            <a:ahLst/>
            <a:cxnLst/>
            <a:rect l="l" t="t" r="r" b="b"/>
            <a:pathLst>
              <a:path w="15577058" h="1556419">
                <a:moveTo>
                  <a:pt x="0" y="0"/>
                </a:moveTo>
                <a:lnTo>
                  <a:pt x="15577057" y="0"/>
                </a:lnTo>
                <a:lnTo>
                  <a:pt x="15577057" y="1556419"/>
                </a:lnTo>
                <a:lnTo>
                  <a:pt x="0" y="15564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6060A"/>
            </a:solidFill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4511110">
            <a:off x="1012676" y="6365803"/>
            <a:ext cx="1320117" cy="1592902"/>
          </a:xfrm>
          <a:custGeom>
            <a:avLst/>
            <a:gdLst/>
            <a:ahLst/>
            <a:cxnLst/>
            <a:rect l="l" t="t" r="r" b="b"/>
            <a:pathLst>
              <a:path w="1320117" h="1592902">
                <a:moveTo>
                  <a:pt x="0" y="0"/>
                </a:moveTo>
                <a:lnTo>
                  <a:pt x="1320118" y="0"/>
                </a:lnTo>
                <a:lnTo>
                  <a:pt x="1320118" y="1592902"/>
                </a:lnTo>
                <a:lnTo>
                  <a:pt x="0" y="15929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35496" y="175935"/>
            <a:ext cx="1676763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Open Sans Bold"/>
              </a:rPr>
              <a:t>Europass - přehled možností pro studenty a absolventy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09427" y="2037656"/>
            <a:ext cx="11736184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000000"/>
                </a:solidFill>
                <a:latin typeface="Open Sans Bold"/>
              </a:rPr>
              <a:t>Životopis a motivační dopis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94" y="-3088"/>
            <a:ext cx="18293787" cy="1913721"/>
          </a:xfrm>
          <a:custGeom>
            <a:avLst/>
            <a:gdLst/>
            <a:ahLst/>
            <a:cxnLst/>
            <a:rect l="l" t="t" r="r" b="b"/>
            <a:pathLst>
              <a:path w="18293787" h="1913721">
                <a:moveTo>
                  <a:pt x="0" y="0"/>
                </a:moveTo>
                <a:lnTo>
                  <a:pt x="18293788" y="0"/>
                </a:lnTo>
                <a:lnTo>
                  <a:pt x="18293788" y="1913720"/>
                </a:lnTo>
                <a:lnTo>
                  <a:pt x="0" y="1913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8730" b="-68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02315" y="1958109"/>
            <a:ext cx="1499322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000000"/>
                </a:solidFill>
                <a:latin typeface="Open Sans Bold"/>
              </a:rPr>
              <a:t>Kontaktujte nás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35496" y="175935"/>
            <a:ext cx="1676763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Open Sans Bold"/>
              </a:rPr>
              <a:t>Europass - služby pro školy a trh práce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20058" y="3582456"/>
            <a:ext cx="10656984" cy="7526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dirty="0">
                <a:solidFill>
                  <a:srgbClr val="000000"/>
                </a:solidFill>
                <a:latin typeface="Open Sans"/>
              </a:rPr>
              <a:t>Tel.: +420 773 765 000</a:t>
            </a:r>
          </a:p>
          <a:p>
            <a:pPr algn="l">
              <a:lnSpc>
                <a:spcPts val="5040"/>
              </a:lnSpc>
            </a:pPr>
            <a:endParaRPr lang="en-US" sz="4200" dirty="0">
              <a:solidFill>
                <a:srgbClr val="000000"/>
              </a:solidFill>
              <a:latin typeface="Open Sans"/>
            </a:endParaRPr>
          </a:p>
          <a:p>
            <a:pPr algn="l">
              <a:lnSpc>
                <a:spcPts val="5040"/>
              </a:lnSpc>
            </a:pPr>
            <a:r>
              <a:rPr lang="en-US" sz="4200" dirty="0">
                <a:solidFill>
                  <a:srgbClr val="000000"/>
                </a:solidFill>
                <a:latin typeface="Open Sans"/>
              </a:rPr>
              <a:t>E-mail: </a:t>
            </a:r>
            <a:r>
              <a:rPr lang="en-US" sz="4200" u="sng" dirty="0">
                <a:solidFill>
                  <a:srgbClr val="0563C1"/>
                </a:solidFill>
                <a:latin typeface="Open Sans"/>
                <a:hlinkClick r:id="rId4" tooltip="mailto:europass@npi.cz"/>
              </a:rPr>
              <a:t>europass@npi.cz</a:t>
            </a:r>
          </a:p>
          <a:p>
            <a:pPr algn="l">
              <a:lnSpc>
                <a:spcPts val="5040"/>
              </a:lnSpc>
            </a:pPr>
            <a:endParaRPr lang="en-US" sz="4200" u="sng" dirty="0">
              <a:solidFill>
                <a:srgbClr val="0563C1"/>
              </a:solidFill>
              <a:latin typeface="Open Sans"/>
              <a:hlinkClick r:id="rId4" tooltip="mailto:europass@npi.cz"/>
            </a:endParaRPr>
          </a:p>
          <a:p>
            <a:pPr algn="l">
              <a:lnSpc>
                <a:spcPts val="5040"/>
              </a:lnSpc>
            </a:pPr>
            <a:r>
              <a:rPr lang="en-US" sz="4200" u="sng" dirty="0">
                <a:solidFill>
                  <a:srgbClr val="0563C1"/>
                </a:solidFill>
                <a:latin typeface="Open Sans"/>
                <a:hlinkClick r:id="rId5" tooltip="http://www.europass.cz/"/>
              </a:rPr>
              <a:t>www.europass.cz</a:t>
            </a:r>
          </a:p>
          <a:p>
            <a:pPr algn="l">
              <a:lnSpc>
                <a:spcPts val="5040"/>
              </a:lnSpc>
            </a:pPr>
            <a:r>
              <a:rPr lang="en-US" sz="4200" u="sng" dirty="0">
                <a:solidFill>
                  <a:srgbClr val="0563C1"/>
                </a:solidFill>
                <a:latin typeface="Open Sans"/>
                <a:hlinkClick r:id="rId6" tooltip="https://edo.europass.cz/"/>
              </a:rPr>
              <a:t>edo.europass.cz</a:t>
            </a:r>
          </a:p>
          <a:p>
            <a:pPr algn="l">
              <a:lnSpc>
                <a:spcPts val="5040"/>
              </a:lnSpc>
            </a:pPr>
            <a:endParaRPr lang="en-US" sz="4200" u="sng" dirty="0">
              <a:solidFill>
                <a:srgbClr val="0563C1"/>
              </a:solidFill>
              <a:latin typeface="Open Sans"/>
              <a:hlinkClick r:id="rId6" tooltip="https://edo.europass.cz/"/>
            </a:endParaRPr>
          </a:p>
          <a:p>
            <a:pPr algn="l">
              <a:lnSpc>
                <a:spcPts val="5040"/>
              </a:lnSpc>
            </a:pPr>
            <a:endParaRPr lang="en-US" sz="4200" u="sng" dirty="0">
              <a:solidFill>
                <a:srgbClr val="0563C1"/>
              </a:solidFill>
              <a:latin typeface="Open Sans"/>
              <a:hlinkClick r:id="rId6" tooltip="https://edo.europass.cz/"/>
            </a:endParaRPr>
          </a:p>
          <a:p>
            <a:pPr algn="l">
              <a:lnSpc>
                <a:spcPts val="5040"/>
              </a:lnSpc>
            </a:pPr>
            <a:endParaRPr lang="en-US" sz="4200" u="sng" dirty="0">
              <a:solidFill>
                <a:srgbClr val="0563C1"/>
              </a:solidFill>
              <a:latin typeface="Open Sans"/>
              <a:hlinkClick r:id="rId6" tooltip="https://edo.europass.cz/"/>
            </a:endParaRPr>
          </a:p>
          <a:p>
            <a:pPr algn="l">
              <a:lnSpc>
                <a:spcPts val="5040"/>
              </a:lnSpc>
            </a:pPr>
            <a:endParaRPr lang="en-US" sz="4200" u="sng" dirty="0">
              <a:solidFill>
                <a:srgbClr val="0563C1"/>
              </a:solidFill>
              <a:latin typeface="Open Sans"/>
              <a:hlinkClick r:id="rId6" tooltip="https://edo.europass.cz/"/>
            </a:endParaRPr>
          </a:p>
          <a:p>
            <a:pPr algn="l">
              <a:lnSpc>
                <a:spcPts val="5040"/>
              </a:lnSpc>
            </a:pPr>
            <a:endParaRPr lang="en-US" sz="4200" u="sng" dirty="0">
              <a:solidFill>
                <a:srgbClr val="0563C1"/>
              </a:solidFill>
              <a:latin typeface="Open Sans"/>
              <a:hlinkClick r:id="rId6" tooltip="https://edo.europass.cz/"/>
            </a:endParaRPr>
          </a:p>
          <a:p>
            <a:pPr algn="l">
              <a:lnSpc>
                <a:spcPts val="5040"/>
              </a:lnSpc>
            </a:pPr>
            <a:endParaRPr lang="en-US" sz="4200" u="sng" dirty="0">
              <a:solidFill>
                <a:srgbClr val="0563C1"/>
              </a:solidFill>
              <a:latin typeface="Open Sans"/>
              <a:hlinkClick r:id="rId6" tooltip="https://edo.europass.cz/"/>
            </a:endParaRPr>
          </a:p>
        </p:txBody>
      </p:sp>
      <p:sp>
        <p:nvSpPr>
          <p:cNvPr id="6" name="Freeform 6" descr="Obsah obrázku text  Popis se vygeneroval automaticky."/>
          <p:cNvSpPr/>
          <p:nvPr/>
        </p:nvSpPr>
        <p:spPr>
          <a:xfrm>
            <a:off x="10235241" y="2573397"/>
            <a:ext cx="7090912" cy="6089114"/>
          </a:xfrm>
          <a:custGeom>
            <a:avLst/>
            <a:gdLst/>
            <a:ahLst/>
            <a:cxnLst/>
            <a:rect l="l" t="t" r="r" b="b"/>
            <a:pathLst>
              <a:path w="7090912" h="6089114">
                <a:moveTo>
                  <a:pt x="0" y="0"/>
                </a:moveTo>
                <a:lnTo>
                  <a:pt x="7090913" y="0"/>
                </a:lnTo>
                <a:lnTo>
                  <a:pt x="7090913" y="6089113"/>
                </a:lnTo>
                <a:lnTo>
                  <a:pt x="0" y="60891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54" r="-454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94" y="-3088"/>
            <a:ext cx="18293787" cy="1913721"/>
          </a:xfrm>
          <a:custGeom>
            <a:avLst/>
            <a:gdLst/>
            <a:ahLst/>
            <a:cxnLst/>
            <a:rect l="l" t="t" r="r" b="b"/>
            <a:pathLst>
              <a:path w="18293787" h="1913721">
                <a:moveTo>
                  <a:pt x="0" y="0"/>
                </a:moveTo>
                <a:lnTo>
                  <a:pt x="18293788" y="0"/>
                </a:lnTo>
                <a:lnTo>
                  <a:pt x="18293788" y="1913720"/>
                </a:lnTo>
                <a:lnTo>
                  <a:pt x="0" y="1913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730" b="-6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967682"/>
            <a:ext cx="14716769" cy="2310575"/>
          </a:xfrm>
          <a:custGeom>
            <a:avLst/>
            <a:gdLst/>
            <a:ahLst/>
            <a:cxnLst/>
            <a:rect l="l" t="t" r="r" b="b"/>
            <a:pathLst>
              <a:path w="14716769" h="2310575">
                <a:moveTo>
                  <a:pt x="0" y="0"/>
                </a:moveTo>
                <a:lnTo>
                  <a:pt x="14716769" y="0"/>
                </a:lnTo>
                <a:lnTo>
                  <a:pt x="14716769" y="2310575"/>
                </a:lnTo>
                <a:lnTo>
                  <a:pt x="0" y="2310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5" t="-41056" r="-13181" b="-267508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28700" y="2321732"/>
            <a:ext cx="9038977" cy="2310575"/>
          </a:xfrm>
          <a:custGeom>
            <a:avLst/>
            <a:gdLst/>
            <a:ahLst/>
            <a:cxnLst/>
            <a:rect l="l" t="t" r="r" b="b"/>
            <a:pathLst>
              <a:path w="9038977" h="2310575">
                <a:moveTo>
                  <a:pt x="0" y="0"/>
                </a:moveTo>
                <a:lnTo>
                  <a:pt x="9038978" y="0"/>
                </a:lnTo>
                <a:lnTo>
                  <a:pt x="9038978" y="2310575"/>
                </a:lnTo>
                <a:lnTo>
                  <a:pt x="0" y="2310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6" t="-23014" r="-47762" b="-20459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7611632"/>
            <a:ext cx="8490615" cy="2180344"/>
          </a:xfrm>
          <a:custGeom>
            <a:avLst/>
            <a:gdLst/>
            <a:ahLst/>
            <a:cxnLst/>
            <a:rect l="l" t="t" r="r" b="b"/>
            <a:pathLst>
              <a:path w="8490615" h="2180344">
                <a:moveTo>
                  <a:pt x="0" y="0"/>
                </a:moveTo>
                <a:lnTo>
                  <a:pt x="8490615" y="0"/>
                </a:lnTo>
                <a:lnTo>
                  <a:pt x="8490615" y="2180344"/>
                </a:lnTo>
                <a:lnTo>
                  <a:pt x="0" y="2180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82" t="-40013" r="-96177" b="-292954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8719860" y="718860"/>
            <a:ext cx="9568140" cy="9568140"/>
          </a:xfrm>
          <a:custGeom>
            <a:avLst/>
            <a:gdLst/>
            <a:ahLst/>
            <a:cxnLst/>
            <a:rect l="l" t="t" r="r" b="b"/>
            <a:pathLst>
              <a:path w="9568140" h="9568140">
                <a:moveTo>
                  <a:pt x="0" y="0"/>
                </a:moveTo>
                <a:lnTo>
                  <a:pt x="9568140" y="0"/>
                </a:lnTo>
                <a:lnTo>
                  <a:pt x="9568140" y="9568140"/>
                </a:lnTo>
                <a:lnTo>
                  <a:pt x="0" y="95681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35496" y="175935"/>
            <a:ext cx="1676763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Open Sans Bold"/>
              </a:rPr>
              <a:t>Europass - přehled služeb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20463" y="2505470"/>
            <a:ext cx="9071132" cy="1976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59"/>
              </a:lnSpc>
            </a:pPr>
            <a:r>
              <a:rPr lang="en-US" sz="4299" dirty="0" err="1">
                <a:solidFill>
                  <a:srgbClr val="FFFFFF"/>
                </a:solidFill>
                <a:latin typeface="Open Sans Bold"/>
              </a:rPr>
              <a:t>Europass</a:t>
            </a:r>
            <a:r>
              <a:rPr lang="en-US" sz="4299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Open Sans Bold"/>
              </a:rPr>
              <a:t>není</a:t>
            </a:r>
            <a:r>
              <a:rPr lang="en-US" sz="4299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Open Sans Bold"/>
              </a:rPr>
              <a:t>jen</a:t>
            </a:r>
            <a:r>
              <a:rPr lang="en-US" sz="4299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Open Sans Bold"/>
              </a:rPr>
              <a:t>životopis</a:t>
            </a:r>
            <a:endParaRPr lang="en-US" sz="4299" dirty="0">
              <a:solidFill>
                <a:srgbClr val="FFFFFF"/>
              </a:solidFill>
              <a:latin typeface="Open Sans Bold"/>
            </a:endParaRPr>
          </a:p>
          <a:p>
            <a:pPr>
              <a:lnSpc>
                <a:spcPts val="5159"/>
              </a:lnSpc>
            </a:pPr>
            <a:r>
              <a:rPr lang="en-US" sz="4299" dirty="0">
                <a:solidFill>
                  <a:srgbClr val="FFFFFF"/>
                </a:solidFill>
                <a:latin typeface="Open Sans"/>
              </a:rPr>
              <a:t>- </a:t>
            </a:r>
            <a:r>
              <a:rPr lang="en-US" sz="4299" dirty="0" err="1">
                <a:solidFill>
                  <a:srgbClr val="FFFFFF"/>
                </a:solidFill>
                <a:latin typeface="Open Sans"/>
              </a:rPr>
              <a:t>Profil</a:t>
            </a:r>
            <a:r>
              <a:rPr lang="en-US" sz="4299" dirty="0">
                <a:solidFill>
                  <a:srgbClr val="FFFFFF"/>
                </a:solidFill>
                <a:latin typeface="Open Sans"/>
              </a:rPr>
              <a:t> a portfolio</a:t>
            </a:r>
          </a:p>
          <a:p>
            <a:pPr>
              <a:lnSpc>
                <a:spcPts val="5159"/>
              </a:lnSpc>
            </a:pPr>
            <a:r>
              <a:rPr lang="en-US" sz="4299" dirty="0">
                <a:solidFill>
                  <a:srgbClr val="FFFFFF"/>
                </a:solidFill>
                <a:latin typeface="Open Sans"/>
              </a:rPr>
              <a:t>- </a:t>
            </a:r>
            <a:r>
              <a:rPr lang="en-US" sz="4299" dirty="0" err="1">
                <a:solidFill>
                  <a:srgbClr val="FFFFFF"/>
                </a:solidFill>
                <a:latin typeface="Open Sans"/>
              </a:rPr>
              <a:t>Europass</a:t>
            </a:r>
            <a:r>
              <a:rPr lang="en-US" sz="42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Open Sans"/>
              </a:rPr>
              <a:t>doklad</a:t>
            </a:r>
            <a:r>
              <a:rPr lang="en-US" sz="4299" dirty="0">
                <a:solidFill>
                  <a:srgbClr val="FFFFFF"/>
                </a:solidFill>
                <a:latin typeface="Open Sans"/>
              </a:rPr>
              <a:t> o </a:t>
            </a:r>
            <a:r>
              <a:rPr lang="en-US" sz="4299" dirty="0" err="1">
                <a:solidFill>
                  <a:srgbClr val="FFFFFF"/>
                </a:solidFill>
                <a:latin typeface="Open Sans"/>
              </a:rPr>
              <a:t>stáži</a:t>
            </a:r>
            <a:endParaRPr lang="en-US" sz="4299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20463" y="5143500"/>
            <a:ext cx="16230600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5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FFFFFF"/>
                </a:solidFill>
                <a:latin typeface="Open Sans Bold"/>
              </a:rPr>
              <a:t>Terminologie</a:t>
            </a:r>
            <a:r>
              <a:rPr lang="en-US" sz="4299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Open Sans Bold"/>
              </a:rPr>
              <a:t>vzdělávání</a:t>
            </a:r>
            <a:r>
              <a:rPr lang="en-US" sz="4299" dirty="0">
                <a:solidFill>
                  <a:srgbClr val="FFFFFF"/>
                </a:solidFill>
                <a:latin typeface="Open Sans Bold"/>
              </a:rPr>
              <a:t> a </a:t>
            </a:r>
            <a:r>
              <a:rPr lang="en-US" sz="4299" dirty="0" err="1">
                <a:solidFill>
                  <a:srgbClr val="FFFFFF"/>
                </a:solidFill>
                <a:latin typeface="Open Sans Bold"/>
              </a:rPr>
              <a:t>trhu</a:t>
            </a:r>
            <a:r>
              <a:rPr lang="en-US" sz="4299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Open Sans Bold"/>
              </a:rPr>
              <a:t>práce</a:t>
            </a:r>
            <a:r>
              <a:rPr lang="en-US" sz="4299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Open Sans Bold"/>
              </a:rPr>
              <a:t>ve</a:t>
            </a:r>
            <a:r>
              <a:rPr lang="en-US" sz="4299" dirty="0">
                <a:solidFill>
                  <a:srgbClr val="FFFFFF"/>
                </a:solidFill>
                <a:latin typeface="Open Sans Bold"/>
              </a:rPr>
              <a:t> 30 </a:t>
            </a:r>
            <a:r>
              <a:rPr lang="en-US" sz="4299" dirty="0" err="1">
                <a:solidFill>
                  <a:srgbClr val="FFFFFF"/>
                </a:solidFill>
                <a:latin typeface="Open Sans Bold"/>
              </a:rPr>
              <a:t>jazycích</a:t>
            </a:r>
            <a:endParaRPr lang="en-US" sz="4299" dirty="0">
              <a:solidFill>
                <a:srgbClr val="FFFFFF"/>
              </a:solidFill>
              <a:latin typeface="Open Sans Bold"/>
            </a:endParaRPr>
          </a:p>
          <a:p>
            <a:pPr>
              <a:lnSpc>
                <a:spcPts val="5159"/>
              </a:lnSpc>
              <a:spcBef>
                <a:spcPct val="0"/>
              </a:spcBef>
            </a:pPr>
            <a:r>
              <a:rPr lang="en-US" sz="4299" dirty="0">
                <a:solidFill>
                  <a:srgbClr val="FFFFFF"/>
                </a:solidFill>
                <a:latin typeface="Open Sans"/>
              </a:rPr>
              <a:t>- </a:t>
            </a:r>
            <a:r>
              <a:rPr lang="en-US" sz="4299" dirty="0" err="1">
                <a:solidFill>
                  <a:srgbClr val="FFFFFF"/>
                </a:solidFill>
                <a:latin typeface="Open Sans"/>
              </a:rPr>
              <a:t>Europass</a:t>
            </a:r>
            <a:r>
              <a:rPr lang="en-US" sz="42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Open Sans"/>
              </a:rPr>
              <a:t>dodatek</a:t>
            </a:r>
            <a:r>
              <a:rPr lang="en-US" sz="4299" dirty="0">
                <a:solidFill>
                  <a:srgbClr val="FFFFFF"/>
                </a:solidFill>
                <a:latin typeface="Open Sans"/>
              </a:rPr>
              <a:t> k </a:t>
            </a:r>
            <a:r>
              <a:rPr lang="en-US" sz="4299" dirty="0" err="1">
                <a:solidFill>
                  <a:srgbClr val="FFFFFF"/>
                </a:solidFill>
                <a:latin typeface="Open Sans"/>
              </a:rPr>
              <a:t>osvědčení</a:t>
            </a:r>
            <a:endParaRPr lang="en-US" sz="4299" dirty="0">
              <a:solidFill>
                <a:srgbClr val="FFFFFF"/>
              </a:solidFill>
              <a:latin typeface="Open Sans"/>
            </a:endParaRPr>
          </a:p>
          <a:p>
            <a:pPr>
              <a:lnSpc>
                <a:spcPts val="5159"/>
              </a:lnSpc>
              <a:spcBef>
                <a:spcPct val="0"/>
              </a:spcBef>
            </a:pPr>
            <a:r>
              <a:rPr lang="en-US" sz="4299" dirty="0">
                <a:solidFill>
                  <a:srgbClr val="FFFFFF"/>
                </a:solidFill>
                <a:latin typeface="Open Sans"/>
              </a:rPr>
              <a:t>- </a:t>
            </a:r>
            <a:r>
              <a:rPr lang="en-US" sz="4299" dirty="0" err="1">
                <a:solidFill>
                  <a:srgbClr val="FFFFFF"/>
                </a:solidFill>
                <a:latin typeface="Open Sans"/>
              </a:rPr>
              <a:t>Popis</a:t>
            </a:r>
            <a:r>
              <a:rPr lang="en-US" sz="42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Open Sans"/>
              </a:rPr>
              <a:t>dovedností</a:t>
            </a:r>
            <a:endParaRPr lang="en-US" sz="4299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20463" y="8054104"/>
            <a:ext cx="8198852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59"/>
              </a:lnSpc>
              <a:spcBef>
                <a:spcPct val="0"/>
              </a:spcBef>
            </a:pPr>
            <a:r>
              <a:rPr lang="en-US" sz="4299">
                <a:solidFill>
                  <a:srgbClr val="FFFFFF"/>
                </a:solidFill>
                <a:latin typeface="Open Sans Bold"/>
              </a:rPr>
              <a:t>Europass Digitální certifikáty</a:t>
            </a:r>
          </a:p>
          <a:p>
            <a:pPr algn="just">
              <a:lnSpc>
                <a:spcPts val="5159"/>
              </a:lnSpc>
              <a:spcBef>
                <a:spcPct val="0"/>
              </a:spcBef>
            </a:pPr>
            <a:r>
              <a:rPr lang="en-US" sz="4299">
                <a:solidFill>
                  <a:srgbClr val="FFFFFF"/>
                </a:solidFill>
                <a:latin typeface="Open Sans Bold"/>
              </a:rPr>
              <a:t>Test digitálních dovedností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893" y="1028700"/>
            <a:ext cx="9354357" cy="9354357"/>
          </a:xfrm>
          <a:custGeom>
            <a:avLst/>
            <a:gdLst/>
            <a:ahLst/>
            <a:cxnLst/>
            <a:rect l="l" t="t" r="r" b="b"/>
            <a:pathLst>
              <a:path w="9354357" h="9354357">
                <a:moveTo>
                  <a:pt x="0" y="0"/>
                </a:moveTo>
                <a:lnTo>
                  <a:pt x="9354357" y="0"/>
                </a:lnTo>
                <a:lnTo>
                  <a:pt x="9354357" y="9354357"/>
                </a:lnTo>
                <a:lnTo>
                  <a:pt x="0" y="9354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94" y="-3088"/>
            <a:ext cx="18293787" cy="1913721"/>
          </a:xfrm>
          <a:custGeom>
            <a:avLst/>
            <a:gdLst/>
            <a:ahLst/>
            <a:cxnLst/>
            <a:rect l="l" t="t" r="r" b="b"/>
            <a:pathLst>
              <a:path w="18293787" h="1913721">
                <a:moveTo>
                  <a:pt x="0" y="0"/>
                </a:moveTo>
                <a:lnTo>
                  <a:pt x="18293788" y="0"/>
                </a:lnTo>
                <a:lnTo>
                  <a:pt x="18293788" y="1913720"/>
                </a:lnTo>
                <a:lnTo>
                  <a:pt x="0" y="1913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8730" b="-68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7045" y="1944646"/>
            <a:ext cx="5349334" cy="8342354"/>
          </a:xfrm>
          <a:custGeom>
            <a:avLst/>
            <a:gdLst/>
            <a:ahLst/>
            <a:cxnLst/>
            <a:rect l="l" t="t" r="r" b="b"/>
            <a:pathLst>
              <a:path w="5349334" h="8342354">
                <a:moveTo>
                  <a:pt x="0" y="0"/>
                </a:moveTo>
                <a:lnTo>
                  <a:pt x="5349335" y="0"/>
                </a:lnTo>
                <a:lnTo>
                  <a:pt x="5349335" y="8342354"/>
                </a:lnTo>
                <a:lnTo>
                  <a:pt x="0" y="834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12934342" y="-958849"/>
            <a:ext cx="12934342" cy="2090182"/>
            <a:chOff x="0" y="0"/>
            <a:chExt cx="17245790" cy="2786910"/>
          </a:xfrm>
        </p:grpSpPr>
        <p:sp>
          <p:nvSpPr>
            <p:cNvPr id="6" name="Freeform 6"/>
            <p:cNvSpPr/>
            <p:nvPr/>
          </p:nvSpPr>
          <p:spPr>
            <a:xfrm>
              <a:off x="12700" y="12700"/>
              <a:ext cx="17220437" cy="2761488"/>
            </a:xfrm>
            <a:custGeom>
              <a:avLst/>
              <a:gdLst/>
              <a:ahLst/>
              <a:cxnLst/>
              <a:rect l="l" t="t" r="r" b="b"/>
              <a:pathLst>
                <a:path w="17220437" h="2761488">
                  <a:moveTo>
                    <a:pt x="0" y="0"/>
                  </a:moveTo>
                  <a:lnTo>
                    <a:pt x="17220437" y="0"/>
                  </a:lnTo>
                  <a:lnTo>
                    <a:pt x="17220437" y="2761488"/>
                  </a:lnTo>
                  <a:lnTo>
                    <a:pt x="0" y="2761488"/>
                  </a:lnTo>
                  <a:close/>
                </a:path>
              </a:pathLst>
            </a:custGeom>
            <a:solidFill>
              <a:srgbClr val="004B8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7245837" cy="2786888"/>
            </a:xfrm>
            <a:custGeom>
              <a:avLst/>
              <a:gdLst/>
              <a:ahLst/>
              <a:cxnLst/>
              <a:rect l="l" t="t" r="r" b="b"/>
              <a:pathLst>
                <a:path w="17245837" h="2786888">
                  <a:moveTo>
                    <a:pt x="12700" y="0"/>
                  </a:moveTo>
                  <a:lnTo>
                    <a:pt x="17233137" y="0"/>
                  </a:lnTo>
                  <a:cubicBezTo>
                    <a:pt x="17240123" y="0"/>
                    <a:pt x="17245837" y="5715"/>
                    <a:pt x="17245837" y="12700"/>
                  </a:cubicBezTo>
                  <a:lnTo>
                    <a:pt x="17245837" y="2774188"/>
                  </a:lnTo>
                  <a:cubicBezTo>
                    <a:pt x="17245837" y="2781173"/>
                    <a:pt x="17240123" y="2786888"/>
                    <a:pt x="17233137" y="2786888"/>
                  </a:cubicBezTo>
                  <a:lnTo>
                    <a:pt x="12700" y="2786888"/>
                  </a:lnTo>
                  <a:cubicBezTo>
                    <a:pt x="5715" y="2786888"/>
                    <a:pt x="0" y="2781173"/>
                    <a:pt x="0" y="277418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774188"/>
                  </a:lnTo>
                  <a:lnTo>
                    <a:pt x="12700" y="2774188"/>
                  </a:lnTo>
                  <a:lnTo>
                    <a:pt x="12700" y="2761488"/>
                  </a:lnTo>
                  <a:lnTo>
                    <a:pt x="17233137" y="2761488"/>
                  </a:lnTo>
                  <a:lnTo>
                    <a:pt x="17233137" y="2774188"/>
                  </a:lnTo>
                  <a:lnTo>
                    <a:pt x="17220437" y="2774188"/>
                  </a:lnTo>
                  <a:lnTo>
                    <a:pt x="17220437" y="12700"/>
                  </a:lnTo>
                  <a:lnTo>
                    <a:pt x="17233137" y="12700"/>
                  </a:lnTo>
                  <a:lnTo>
                    <a:pt x="1723313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41719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17245790" cy="28059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159"/>
                </a:lnSpc>
              </a:pPr>
              <a:r>
                <a:rPr lang="en-US" sz="4299">
                  <a:solidFill>
                    <a:srgbClr val="FFFFFF"/>
                  </a:solidFill>
                  <a:latin typeface="Arimo Bold"/>
                </a:rPr>
                <a:t>  Europass Digitální certifikáty</a:t>
              </a:r>
            </a:p>
            <a:p>
              <a:pPr algn="l">
                <a:lnSpc>
                  <a:spcPts val="5159"/>
                </a:lnSpc>
              </a:pPr>
              <a:r>
                <a:rPr lang="en-US" sz="4299">
                  <a:solidFill>
                    <a:srgbClr val="FFFFFF"/>
                  </a:solidFill>
                  <a:latin typeface="Arimo Bold"/>
                </a:rPr>
                <a:t>  Test digitálních dovedností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821756" y="3258323"/>
            <a:ext cx="11138650" cy="537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95400" lvl="1" indent="-647700" algn="l">
              <a:lnSpc>
                <a:spcPts val="10800"/>
              </a:lnSpc>
              <a:buFont typeface="Arial"/>
              <a:buChar char="•"/>
            </a:pPr>
            <a:r>
              <a:rPr lang="en-US" sz="6000">
                <a:solidFill>
                  <a:srgbClr val="000000"/>
                </a:solidFill>
                <a:latin typeface="Open Sans Bold"/>
              </a:rPr>
              <a:t>Doklad o stáži (Europass mobilita)</a:t>
            </a:r>
          </a:p>
          <a:p>
            <a:pPr marL="1295400" lvl="1" indent="-647700" algn="l">
              <a:lnSpc>
                <a:spcPts val="10800"/>
              </a:lnSpc>
              <a:buFont typeface="Arial"/>
              <a:buChar char="•"/>
            </a:pPr>
            <a:r>
              <a:rPr lang="en-US" sz="6000">
                <a:solidFill>
                  <a:srgbClr val="004B80"/>
                </a:solidFill>
                <a:latin typeface="Open Sans Bold"/>
              </a:rPr>
              <a:t>Profil a e-portfolio</a:t>
            </a:r>
          </a:p>
          <a:p>
            <a:pPr marL="1085850" lvl="1" indent="-542925" algn="l">
              <a:lnSpc>
                <a:spcPts val="10800"/>
              </a:lnSpc>
            </a:pPr>
            <a:endParaRPr lang="en-US" sz="6000">
              <a:solidFill>
                <a:srgbClr val="004B80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94" y="-3088"/>
            <a:ext cx="18293787" cy="1913721"/>
          </a:xfrm>
          <a:custGeom>
            <a:avLst/>
            <a:gdLst/>
            <a:ahLst/>
            <a:cxnLst/>
            <a:rect l="l" t="t" r="r" b="b"/>
            <a:pathLst>
              <a:path w="18293787" h="1913721">
                <a:moveTo>
                  <a:pt x="0" y="0"/>
                </a:moveTo>
                <a:lnTo>
                  <a:pt x="18293788" y="0"/>
                </a:lnTo>
                <a:lnTo>
                  <a:pt x="18293788" y="1913720"/>
                </a:lnTo>
                <a:lnTo>
                  <a:pt x="0" y="1913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8730" b="-6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65432" y="2348782"/>
            <a:ext cx="8483124" cy="1279580"/>
          </a:xfrm>
          <a:custGeom>
            <a:avLst/>
            <a:gdLst/>
            <a:ahLst/>
            <a:cxnLst/>
            <a:rect l="l" t="t" r="r" b="b"/>
            <a:pathLst>
              <a:path w="8483124" h="1279580">
                <a:moveTo>
                  <a:pt x="0" y="0"/>
                </a:moveTo>
                <a:lnTo>
                  <a:pt x="8483123" y="0"/>
                </a:lnTo>
                <a:lnTo>
                  <a:pt x="8483123" y="1279581"/>
                </a:lnTo>
                <a:lnTo>
                  <a:pt x="0" y="12795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213" t="-240228" r="-1833" b="-15965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65432" y="4790646"/>
            <a:ext cx="8483124" cy="1279580"/>
          </a:xfrm>
          <a:custGeom>
            <a:avLst/>
            <a:gdLst/>
            <a:ahLst/>
            <a:cxnLst/>
            <a:rect l="l" t="t" r="r" b="b"/>
            <a:pathLst>
              <a:path w="8483124" h="1279580">
                <a:moveTo>
                  <a:pt x="0" y="0"/>
                </a:moveTo>
                <a:lnTo>
                  <a:pt x="8483123" y="0"/>
                </a:lnTo>
                <a:lnTo>
                  <a:pt x="8483123" y="1279580"/>
                </a:lnTo>
                <a:lnTo>
                  <a:pt x="0" y="12795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213" t="-240228" r="-1833" b="-15965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65432" y="7232276"/>
            <a:ext cx="8483124" cy="1475827"/>
          </a:xfrm>
          <a:custGeom>
            <a:avLst/>
            <a:gdLst/>
            <a:ahLst/>
            <a:cxnLst/>
            <a:rect l="l" t="t" r="r" b="b"/>
            <a:pathLst>
              <a:path w="8483124" h="1475827">
                <a:moveTo>
                  <a:pt x="0" y="0"/>
                </a:moveTo>
                <a:lnTo>
                  <a:pt x="8483123" y="0"/>
                </a:lnTo>
                <a:lnTo>
                  <a:pt x="8483123" y="1475827"/>
                </a:lnTo>
                <a:lnTo>
                  <a:pt x="0" y="1475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213" t="-208284" r="-1833" b="-12512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1943491"/>
            <a:ext cx="7620271" cy="10777048"/>
          </a:xfrm>
          <a:custGeom>
            <a:avLst/>
            <a:gdLst/>
            <a:ahLst/>
            <a:cxnLst/>
            <a:rect l="l" t="t" r="r" b="b"/>
            <a:pathLst>
              <a:path w="7620271" h="10777048">
                <a:moveTo>
                  <a:pt x="0" y="0"/>
                </a:moveTo>
                <a:lnTo>
                  <a:pt x="7620271" y="0"/>
                </a:lnTo>
                <a:lnTo>
                  <a:pt x="7620271" y="10777048"/>
                </a:lnTo>
                <a:lnTo>
                  <a:pt x="0" y="107770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4884C3"/>
            </a:solidFill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1135496" y="175935"/>
            <a:ext cx="16716985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Open Sans Bold"/>
              </a:rPr>
              <a:t>Europass doklad o stáži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65432" y="2669485"/>
            <a:ext cx="8483124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Open Sans Bold"/>
              </a:rPr>
              <a:t>přehledný a užitečný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65432" y="5111349"/>
            <a:ext cx="8483124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Open Sans Bold"/>
              </a:rPr>
              <a:t>kompatibilní a uznatelný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43962" y="7332015"/>
            <a:ext cx="8504594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Open Sans Bold"/>
              </a:rPr>
              <a:t>variabilní pro ZŠ i SŠ, mládež 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Open Sans Bold"/>
              </a:rPr>
              <a:t>a dobrovolnické aktivity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94" y="-3088"/>
            <a:ext cx="18293787" cy="1913721"/>
          </a:xfrm>
          <a:custGeom>
            <a:avLst/>
            <a:gdLst/>
            <a:ahLst/>
            <a:cxnLst/>
            <a:rect l="l" t="t" r="r" b="b"/>
            <a:pathLst>
              <a:path w="18293787" h="1913721">
                <a:moveTo>
                  <a:pt x="0" y="0"/>
                </a:moveTo>
                <a:lnTo>
                  <a:pt x="18293788" y="0"/>
                </a:lnTo>
                <a:lnTo>
                  <a:pt x="18293788" y="1913720"/>
                </a:lnTo>
                <a:lnTo>
                  <a:pt x="0" y="1913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8730" b="-68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74193" y="1901107"/>
            <a:ext cx="1493961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000000"/>
                </a:solidFill>
                <a:latin typeface="Open Sans Bold"/>
              </a:rPr>
              <a:t> Doklad o stáži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35496" y="175935"/>
            <a:ext cx="1676763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Open Sans Bold"/>
              </a:rPr>
              <a:t>Europass doklad o stáži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348159"/>
            <a:ext cx="9581626" cy="6667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cs-CZ" sz="4800" spc="44" dirty="0">
                <a:solidFill>
                  <a:srgbClr val="000000"/>
                </a:solidFill>
                <a:latin typeface="Open Sans"/>
              </a:rPr>
              <a:t>d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igitální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PDF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šablony</a:t>
            </a:r>
            <a:endParaRPr lang="en-US" sz="4800" spc="44" dirty="0">
              <a:solidFill>
                <a:srgbClr val="000000"/>
              </a:solidFill>
              <a:latin typeface="Open Sans"/>
            </a:endParaRP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cs-CZ" sz="4800" spc="44" dirty="0">
                <a:solidFill>
                  <a:srgbClr val="000000"/>
                </a:solidFill>
                <a:latin typeface="Open Sans"/>
              </a:rPr>
              <a:t>p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řehledná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struktura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dokladu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pořadí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položek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, 4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jazykové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verze</a:t>
            </a:r>
            <a:endParaRPr lang="en-US" sz="4800" spc="44" dirty="0">
              <a:solidFill>
                <a:srgbClr val="000000"/>
              </a:solidFill>
              <a:latin typeface="Open Sans"/>
            </a:endParaRP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cs-CZ" sz="4800" spc="44" dirty="0">
                <a:solidFill>
                  <a:srgbClr val="000000"/>
                </a:solidFill>
                <a:latin typeface="Open Sans"/>
              </a:rPr>
              <a:t>o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dpadá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žádost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a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kódování</a:t>
            </a:r>
            <a:endParaRPr lang="en-US" sz="4800" spc="44" dirty="0">
              <a:solidFill>
                <a:srgbClr val="000000"/>
              </a:solidFill>
              <a:latin typeface="Open Sans"/>
            </a:endParaRP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cs-CZ" sz="4800" spc="44" dirty="0">
                <a:solidFill>
                  <a:srgbClr val="000000"/>
                </a:solidFill>
                <a:latin typeface="Open Sans"/>
              </a:rPr>
              <a:t>z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rychlení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vydávání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 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cs-CZ" sz="4800" spc="44" dirty="0">
                <a:solidFill>
                  <a:srgbClr val="000000"/>
                </a:solidFill>
                <a:latin typeface="Open Sans"/>
              </a:rPr>
              <a:t>j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ednoduché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vyplňování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tak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jak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ho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znáte</a:t>
            </a:r>
            <a:endParaRPr lang="en-US" sz="4800" spc="44" dirty="0">
              <a:solidFill>
                <a:srgbClr val="000000"/>
              </a:solidFill>
              <a:latin typeface="Open Sans"/>
            </a:endParaRPr>
          </a:p>
          <a:p>
            <a:pPr marL="868680" lvl="1" indent="-434340" algn="l">
              <a:lnSpc>
                <a:spcPts val="5759"/>
              </a:lnSpc>
            </a:pPr>
            <a:endParaRPr lang="en-US" sz="4800" spc="44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348634" y="2566935"/>
            <a:ext cx="6284562" cy="6334873"/>
          </a:xfrm>
          <a:custGeom>
            <a:avLst/>
            <a:gdLst/>
            <a:ahLst/>
            <a:cxnLst/>
            <a:rect l="l" t="t" r="r" b="b"/>
            <a:pathLst>
              <a:path w="6284562" h="6334873">
                <a:moveTo>
                  <a:pt x="0" y="0"/>
                </a:moveTo>
                <a:lnTo>
                  <a:pt x="6284562" y="0"/>
                </a:lnTo>
                <a:lnTo>
                  <a:pt x="6284562" y="6334873"/>
                </a:lnTo>
                <a:lnTo>
                  <a:pt x="0" y="63348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9" r="-59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8933643" y="932643"/>
            <a:ext cx="9354357" cy="9354357"/>
          </a:xfrm>
          <a:custGeom>
            <a:avLst/>
            <a:gdLst/>
            <a:ahLst/>
            <a:cxnLst/>
            <a:rect l="l" t="t" r="r" b="b"/>
            <a:pathLst>
              <a:path w="9354357" h="9354357">
                <a:moveTo>
                  <a:pt x="0" y="0"/>
                </a:moveTo>
                <a:lnTo>
                  <a:pt x="9354357" y="0"/>
                </a:lnTo>
                <a:lnTo>
                  <a:pt x="9354357" y="9354357"/>
                </a:lnTo>
                <a:lnTo>
                  <a:pt x="0" y="93543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94" y="-3088"/>
            <a:ext cx="18293787" cy="1913721"/>
          </a:xfrm>
          <a:custGeom>
            <a:avLst/>
            <a:gdLst/>
            <a:ahLst/>
            <a:cxnLst/>
            <a:rect l="l" t="t" r="r" b="b"/>
            <a:pathLst>
              <a:path w="18293787" h="1913721">
                <a:moveTo>
                  <a:pt x="0" y="0"/>
                </a:moveTo>
                <a:lnTo>
                  <a:pt x="18293788" y="0"/>
                </a:lnTo>
                <a:lnTo>
                  <a:pt x="18293788" y="1913720"/>
                </a:lnTo>
                <a:lnTo>
                  <a:pt x="0" y="1913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8730" b="-68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4894" y="3121379"/>
            <a:ext cx="11276106" cy="59233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digitální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podoba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a 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moderní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design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možnost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el.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podpisu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tutora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nebo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školy</a:t>
            </a:r>
            <a:endParaRPr lang="en-US" sz="4800" spc="44" dirty="0">
              <a:solidFill>
                <a:srgbClr val="000000"/>
              </a:solidFill>
              <a:latin typeface="Open Sans"/>
            </a:endParaRP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šablona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je v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editovatelném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PDF </a:t>
            </a:r>
            <a:endParaRPr lang="cs-CZ" sz="4800" spc="44" dirty="0">
              <a:solidFill>
                <a:srgbClr val="000000"/>
              </a:solidFill>
              <a:latin typeface="Open Sans"/>
            </a:endParaRPr>
          </a:p>
          <a:p>
            <a:pPr marL="434340" lvl="1" algn="l">
              <a:lnSpc>
                <a:spcPts val="5759"/>
              </a:lnSpc>
            </a:pPr>
            <a:r>
              <a:rPr lang="cs-CZ" sz="4800" spc="44" dirty="0">
                <a:solidFill>
                  <a:srgbClr val="000000"/>
                </a:solidFill>
                <a:latin typeface="Open Sans"/>
              </a:rPr>
              <a:t>	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k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vyplnění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(3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nejčastější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varianty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) 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ŠABLONA JE VOLNĚ KE STAŽENÍ</a:t>
            </a:r>
            <a:endParaRPr lang="cs-CZ" sz="4800" spc="44">
              <a:solidFill>
                <a:srgbClr val="000000"/>
              </a:solidFill>
              <a:latin typeface="Open Sans"/>
            </a:endParaRP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 spc="44">
                <a:solidFill>
                  <a:srgbClr val="000000"/>
                </a:solidFill>
                <a:latin typeface="Open Sans"/>
              </a:rPr>
              <a:t>kompatibilita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dokladu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s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portfoliem</a:t>
            </a:r>
            <a:endParaRPr lang="cs-CZ" sz="4800" spc="44" dirty="0">
              <a:solidFill>
                <a:srgbClr val="000000"/>
              </a:solidFill>
              <a:latin typeface="Open Sans"/>
            </a:endParaRPr>
          </a:p>
          <a:p>
            <a:pPr marL="434340" lvl="1" algn="l">
              <a:lnSpc>
                <a:spcPts val="5759"/>
              </a:lnSpc>
            </a:pPr>
            <a:r>
              <a:rPr lang="cs-CZ" sz="4800" spc="44" dirty="0">
                <a:solidFill>
                  <a:srgbClr val="000000"/>
                </a:solidFill>
                <a:latin typeface="Open Sans"/>
              </a:rPr>
              <a:t>	a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dalšími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službami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nej</a:t>
            </a:r>
            <a:r>
              <a:rPr lang="cs-CZ" sz="4800" spc="44" dirty="0">
                <a:solidFill>
                  <a:srgbClr val="000000"/>
                </a:solidFill>
                <a:latin typeface="Open Sans"/>
              </a:rPr>
              <a:t>en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Europassu</a:t>
            </a:r>
            <a:endParaRPr lang="en-US" sz="4800" spc="44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63836" y="1671211"/>
            <a:ext cx="14939615" cy="1248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000000"/>
                </a:solidFill>
                <a:latin typeface="Arimo Bold"/>
              </a:rPr>
              <a:t>Výhody</a:t>
            </a:r>
          </a:p>
        </p:txBody>
      </p:sp>
      <p:sp>
        <p:nvSpPr>
          <p:cNvPr id="6" name="Freeform 6"/>
          <p:cNvSpPr/>
          <p:nvPr/>
        </p:nvSpPr>
        <p:spPr>
          <a:xfrm>
            <a:off x="11125200" y="3090206"/>
            <a:ext cx="7364399" cy="7503490"/>
          </a:xfrm>
          <a:custGeom>
            <a:avLst/>
            <a:gdLst/>
            <a:ahLst/>
            <a:cxnLst/>
            <a:rect l="l" t="t" r="r" b="b"/>
            <a:pathLst>
              <a:path w="7513015" h="7513015">
                <a:moveTo>
                  <a:pt x="0" y="0"/>
                </a:moveTo>
                <a:lnTo>
                  <a:pt x="7513015" y="0"/>
                </a:lnTo>
                <a:lnTo>
                  <a:pt x="7513015" y="7513015"/>
                </a:lnTo>
                <a:lnTo>
                  <a:pt x="0" y="75130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35496" y="175935"/>
            <a:ext cx="1676763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Open Sans Bold"/>
              </a:rPr>
              <a:t>Europass doklad o stáži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894" y="1389309"/>
            <a:ext cx="8897691" cy="8897691"/>
          </a:xfrm>
          <a:custGeom>
            <a:avLst/>
            <a:gdLst/>
            <a:ahLst/>
            <a:cxnLst/>
            <a:rect l="l" t="t" r="r" b="b"/>
            <a:pathLst>
              <a:path w="8897691" h="8897691">
                <a:moveTo>
                  <a:pt x="0" y="0"/>
                </a:moveTo>
                <a:lnTo>
                  <a:pt x="8897692" y="0"/>
                </a:lnTo>
                <a:lnTo>
                  <a:pt x="8897692" y="8897691"/>
                </a:lnTo>
                <a:lnTo>
                  <a:pt x="0" y="8897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94" y="-3088"/>
            <a:ext cx="18293787" cy="1913721"/>
          </a:xfrm>
          <a:custGeom>
            <a:avLst/>
            <a:gdLst/>
            <a:ahLst/>
            <a:cxnLst/>
            <a:rect l="l" t="t" r="r" b="b"/>
            <a:pathLst>
              <a:path w="18293787" h="1913721">
                <a:moveTo>
                  <a:pt x="0" y="0"/>
                </a:moveTo>
                <a:lnTo>
                  <a:pt x="18293788" y="0"/>
                </a:lnTo>
                <a:lnTo>
                  <a:pt x="18293788" y="1913720"/>
                </a:lnTo>
                <a:lnTo>
                  <a:pt x="0" y="1913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8730" b="-68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098761" y="3460555"/>
            <a:ext cx="11508755" cy="5923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K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podpisu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dokladu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není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nezbytný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plný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certifikovaný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podpis</a:t>
            </a:r>
            <a:r>
              <a:rPr lang="cs-CZ" sz="4800" spc="44" dirty="0">
                <a:solidFill>
                  <a:srgbClr val="000000"/>
                </a:solidFill>
                <a:latin typeface="Open Sans"/>
              </a:rPr>
              <a:t>.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 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Podepisuje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zpravidla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přijímající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organizace</a:t>
            </a:r>
            <a:r>
              <a:rPr lang="cs-CZ" sz="4800" spc="44" dirty="0">
                <a:solidFill>
                  <a:srgbClr val="000000"/>
                </a:solidFill>
                <a:latin typeface="Open Sans"/>
              </a:rPr>
              <a:t>.</a:t>
            </a:r>
            <a:endParaRPr lang="en-US" sz="4800" spc="44" dirty="0">
              <a:solidFill>
                <a:srgbClr val="000000"/>
              </a:solidFill>
              <a:latin typeface="Open Sans"/>
            </a:endParaRP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Pro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zahraniční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partnery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přeloženy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pokyny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do AJ (</a:t>
            </a:r>
            <a:r>
              <a:rPr lang="en-US" sz="4800" spc="44" dirty="0" err="1">
                <a:solidFill>
                  <a:srgbClr val="000000"/>
                </a:solidFill>
                <a:latin typeface="Open Sans"/>
              </a:rPr>
              <a:t>možnost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 NJ)</a:t>
            </a:r>
            <a:r>
              <a:rPr lang="cs-CZ" sz="4800" spc="44" dirty="0">
                <a:solidFill>
                  <a:srgbClr val="000000"/>
                </a:solidFill>
                <a:latin typeface="Open Sans"/>
              </a:rPr>
              <a:t>.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 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 u="sng" spc="44" dirty="0">
                <a:solidFill>
                  <a:srgbClr val="0563C1"/>
                </a:solidFill>
                <a:latin typeface="Open Sans"/>
                <a:hlinkClick r:id="rId5" tooltip="https://europass.cz/o-nas/faq/dotazy-k-dokladu-o-stazi"/>
              </a:rPr>
              <a:t>https://europass.cz/o-nas/faq/dotazy-k-dokladu-o-stazi</a:t>
            </a:r>
            <a:r>
              <a:rPr lang="en-US" sz="4800" spc="44" dirty="0">
                <a:solidFill>
                  <a:srgbClr val="000000"/>
                </a:solidFill>
                <a:latin typeface="Open Sans"/>
              </a:rPr>
              <a:t> </a:t>
            </a:r>
          </a:p>
        </p:txBody>
      </p:sp>
      <p:sp>
        <p:nvSpPr>
          <p:cNvPr id="5" name="Freeform 5"/>
          <p:cNvSpPr/>
          <p:nvPr/>
        </p:nvSpPr>
        <p:spPr>
          <a:xfrm>
            <a:off x="853456" y="3999081"/>
            <a:ext cx="4771763" cy="3799516"/>
          </a:xfrm>
          <a:custGeom>
            <a:avLst/>
            <a:gdLst/>
            <a:ahLst/>
            <a:cxnLst/>
            <a:rect l="l" t="t" r="r" b="b"/>
            <a:pathLst>
              <a:path w="4771763" h="3799516">
                <a:moveTo>
                  <a:pt x="0" y="0"/>
                </a:moveTo>
                <a:lnTo>
                  <a:pt x="4771763" y="0"/>
                </a:lnTo>
                <a:lnTo>
                  <a:pt x="4771763" y="3799516"/>
                </a:lnTo>
                <a:lnTo>
                  <a:pt x="0" y="3799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653644" y="2098481"/>
            <a:ext cx="10605656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000000"/>
                </a:solidFill>
                <a:latin typeface="Open Sans Bold"/>
              </a:rPr>
              <a:t> Elektronický podpis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35496" y="175935"/>
            <a:ext cx="1676763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Open Sans Bold"/>
              </a:rPr>
              <a:t>Europass doklad o stáži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94" y="-3088"/>
            <a:ext cx="18293787" cy="1913721"/>
          </a:xfrm>
          <a:custGeom>
            <a:avLst/>
            <a:gdLst/>
            <a:ahLst/>
            <a:cxnLst/>
            <a:rect l="l" t="t" r="r" b="b"/>
            <a:pathLst>
              <a:path w="18293787" h="1913721">
                <a:moveTo>
                  <a:pt x="0" y="0"/>
                </a:moveTo>
                <a:lnTo>
                  <a:pt x="18293788" y="0"/>
                </a:lnTo>
                <a:lnTo>
                  <a:pt x="18293788" y="1913720"/>
                </a:lnTo>
                <a:lnTo>
                  <a:pt x="0" y="1913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730" b="-68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873106" y="2847548"/>
            <a:ext cx="14882842" cy="6667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endParaRPr dirty="0"/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cs-CZ" sz="4800" dirty="0">
                <a:solidFill>
                  <a:srgbClr val="000000"/>
                </a:solidFill>
                <a:latin typeface="Open Sans"/>
              </a:rPr>
              <a:t>j</a:t>
            </a:r>
            <a:r>
              <a:rPr lang="en-US" sz="4800" dirty="0" err="1">
                <a:solidFill>
                  <a:srgbClr val="000000"/>
                </a:solidFill>
                <a:latin typeface="Open Sans"/>
              </a:rPr>
              <a:t>azykové</a:t>
            </a:r>
            <a:r>
              <a:rPr lang="en-US" sz="4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ns"/>
              </a:rPr>
              <a:t>verze</a:t>
            </a:r>
            <a:r>
              <a:rPr lang="en-US" sz="4800" dirty="0">
                <a:solidFill>
                  <a:srgbClr val="000000"/>
                </a:solidFill>
                <a:latin typeface="Open Sans"/>
              </a:rPr>
              <a:t>, online </a:t>
            </a:r>
            <a:r>
              <a:rPr lang="en-US" sz="4800" dirty="0" err="1">
                <a:solidFill>
                  <a:srgbClr val="000000"/>
                </a:solidFill>
                <a:latin typeface="Open Sans"/>
              </a:rPr>
              <a:t>podoba</a:t>
            </a:r>
            <a:endParaRPr lang="en-US" sz="4800" dirty="0">
              <a:solidFill>
                <a:srgbClr val="000000"/>
              </a:solidFill>
              <a:latin typeface="Open Sans"/>
            </a:endParaRP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cs-CZ" sz="4800" dirty="0">
                <a:solidFill>
                  <a:srgbClr val="000000"/>
                </a:solidFill>
                <a:latin typeface="Open Sans"/>
              </a:rPr>
              <a:t>s</a:t>
            </a:r>
            <a:r>
              <a:rPr lang="en-US" sz="4800" dirty="0" err="1">
                <a:solidFill>
                  <a:srgbClr val="000000"/>
                </a:solidFill>
                <a:latin typeface="Open Sans"/>
              </a:rPr>
              <a:t>louží</a:t>
            </a:r>
            <a:r>
              <a:rPr lang="en-US" sz="4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ns"/>
              </a:rPr>
              <a:t>jako</a:t>
            </a:r>
            <a:r>
              <a:rPr lang="en-US" sz="4800" dirty="0">
                <a:solidFill>
                  <a:srgbClr val="000000"/>
                </a:solidFill>
                <a:latin typeface="Open Sans"/>
              </a:rPr>
              <a:t> reference </a:t>
            </a:r>
            <a:r>
              <a:rPr lang="en-US" sz="4800" dirty="0" err="1">
                <a:solidFill>
                  <a:srgbClr val="000000"/>
                </a:solidFill>
                <a:latin typeface="Open Sans"/>
              </a:rPr>
              <a:t>na</a:t>
            </a:r>
            <a:r>
              <a:rPr lang="en-US" sz="4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ns"/>
              </a:rPr>
              <a:t>trhu</a:t>
            </a:r>
            <a:r>
              <a:rPr lang="en-US" sz="4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ns"/>
              </a:rPr>
              <a:t>práce</a:t>
            </a:r>
            <a:endParaRPr lang="en-US" sz="4800" dirty="0">
              <a:solidFill>
                <a:srgbClr val="000000"/>
              </a:solidFill>
              <a:latin typeface="Open Sans"/>
            </a:endParaRP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cs-CZ" sz="4800" dirty="0">
                <a:solidFill>
                  <a:srgbClr val="000000"/>
                </a:solidFill>
                <a:latin typeface="Open Sans"/>
              </a:rPr>
              <a:t>p</a:t>
            </a:r>
            <a:r>
              <a:rPr lang="en-US" sz="4800" dirty="0" err="1">
                <a:solidFill>
                  <a:srgbClr val="000000"/>
                </a:solidFill>
                <a:latin typeface="Open Sans"/>
              </a:rPr>
              <a:t>odpora</a:t>
            </a:r>
            <a:r>
              <a:rPr lang="en-US" sz="4800" dirty="0">
                <a:solidFill>
                  <a:srgbClr val="000000"/>
                </a:solidFill>
                <a:latin typeface="Open Sans"/>
              </a:rPr>
              <a:t> v </a:t>
            </a:r>
            <a:r>
              <a:rPr lang="en-US" sz="4800" dirty="0" err="1">
                <a:solidFill>
                  <a:srgbClr val="000000"/>
                </a:solidFill>
                <a:latin typeface="Open Sans"/>
              </a:rPr>
              <a:t>podobě</a:t>
            </a:r>
            <a:r>
              <a:rPr lang="en-US" sz="4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u="sng" dirty="0" err="1">
                <a:solidFill>
                  <a:srgbClr val="000000"/>
                </a:solidFill>
                <a:latin typeface="Open Sans"/>
                <a:hlinkClick r:id="rId3" tooltip="https://europass.cz/o-nas/faq/dotazy-k-dokladu-o-stazi"/>
              </a:rPr>
              <a:t>Často</a:t>
            </a:r>
            <a:r>
              <a:rPr lang="en-US" sz="4800" u="sng" dirty="0">
                <a:solidFill>
                  <a:srgbClr val="000000"/>
                </a:solidFill>
                <a:latin typeface="Open Sans"/>
                <a:hlinkClick r:id="rId3" tooltip="https://europass.cz/o-nas/faq/dotazy-k-dokladu-o-stazi"/>
              </a:rPr>
              <a:t> </a:t>
            </a:r>
            <a:r>
              <a:rPr lang="en-US" sz="4800" u="sng" dirty="0" err="1">
                <a:solidFill>
                  <a:srgbClr val="000000"/>
                </a:solidFill>
                <a:latin typeface="Open Sans"/>
                <a:hlinkClick r:id="rId3" tooltip="https://europass.cz/o-nas/faq/dotazy-k-dokladu-o-stazi"/>
              </a:rPr>
              <a:t>kladených</a:t>
            </a:r>
            <a:r>
              <a:rPr lang="en-US" sz="4800" u="sng" dirty="0">
                <a:solidFill>
                  <a:srgbClr val="000000"/>
                </a:solidFill>
                <a:latin typeface="Open Sans"/>
                <a:hlinkClick r:id="rId3" tooltip="https://europass.cz/o-nas/faq/dotazy-k-dokladu-o-stazi"/>
              </a:rPr>
              <a:t> </a:t>
            </a:r>
            <a:r>
              <a:rPr lang="en-US" sz="4800" u="sng" dirty="0" err="1">
                <a:solidFill>
                  <a:srgbClr val="000000"/>
                </a:solidFill>
                <a:latin typeface="Open Sans"/>
                <a:hlinkClick r:id="rId3" tooltip="https://europass.cz/o-nas/faq/dotazy-k-dokladu-o-stazi"/>
              </a:rPr>
              <a:t>dotazů</a:t>
            </a:r>
            <a:endParaRPr lang="en-US" sz="4800" u="sng" dirty="0">
              <a:solidFill>
                <a:srgbClr val="000000"/>
              </a:solidFill>
              <a:latin typeface="Open Sans"/>
              <a:hlinkClick r:id="rId3" tooltip="https://europass.cz/o-nas/faq/dotazy-k-dokladu-o-stazi"/>
            </a:endParaRP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cs-CZ" sz="4800" dirty="0">
                <a:solidFill>
                  <a:srgbClr val="000000"/>
                </a:solidFill>
                <a:latin typeface="Open Sans"/>
              </a:rPr>
              <a:t>p</a:t>
            </a:r>
            <a:r>
              <a:rPr lang="en-US" sz="4800" dirty="0" err="1">
                <a:solidFill>
                  <a:srgbClr val="000000"/>
                </a:solidFill>
                <a:latin typeface="Open Sans"/>
              </a:rPr>
              <a:t>říklady</a:t>
            </a:r>
            <a:r>
              <a:rPr lang="en-US" sz="4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ns"/>
              </a:rPr>
              <a:t>vyplněných</a:t>
            </a:r>
            <a:r>
              <a:rPr lang="en-US" sz="4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ns"/>
              </a:rPr>
              <a:t>dokladů</a:t>
            </a:r>
            <a:r>
              <a:rPr lang="en-US" sz="4800" dirty="0">
                <a:solidFill>
                  <a:srgbClr val="000000"/>
                </a:solidFill>
                <a:latin typeface="Open Sans"/>
              </a:rPr>
              <a:t>  </a:t>
            </a:r>
          </a:p>
          <a:p>
            <a:pPr marL="868680" lvl="1" indent="-434340" algn="l">
              <a:lnSpc>
                <a:spcPts val="5759"/>
              </a:lnSpc>
            </a:pPr>
            <a:endParaRPr lang="en-US" sz="4800" dirty="0">
              <a:solidFill>
                <a:srgbClr val="000000"/>
              </a:solidFill>
              <a:latin typeface="Open Sans"/>
            </a:endParaRPr>
          </a:p>
          <a:p>
            <a:pPr marL="868680" lvl="1" indent="-434340" algn="l">
              <a:lnSpc>
                <a:spcPts val="5759"/>
              </a:lnSpc>
            </a:pPr>
            <a:endParaRPr lang="en-US" sz="4800" dirty="0">
              <a:solidFill>
                <a:srgbClr val="000000"/>
              </a:solidFill>
              <a:latin typeface="Open Sans"/>
            </a:endParaRPr>
          </a:p>
          <a:p>
            <a:pPr marL="868680" lvl="1" indent="-434340" algn="l">
              <a:lnSpc>
                <a:spcPts val="5759"/>
              </a:lnSpc>
            </a:pPr>
            <a:endParaRPr lang="en-US" sz="4800" dirty="0">
              <a:solidFill>
                <a:srgbClr val="000000"/>
              </a:solidFill>
              <a:latin typeface="Open Sans"/>
            </a:endParaRPr>
          </a:p>
          <a:p>
            <a:pPr marL="868680" lvl="1" indent="-434340" algn="l">
              <a:lnSpc>
                <a:spcPts val="5759"/>
              </a:lnSpc>
            </a:pPr>
            <a:endParaRPr lang="en-US" sz="48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49614" y="2385788"/>
            <a:ext cx="1551661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000000"/>
                </a:solidFill>
                <a:latin typeface="Open Sans Bold"/>
              </a:rPr>
              <a:t>Přidaná hodnota pro žáky a absolventy</a:t>
            </a:r>
          </a:p>
        </p:txBody>
      </p:sp>
      <p:sp>
        <p:nvSpPr>
          <p:cNvPr id="5" name="Freeform 5"/>
          <p:cNvSpPr/>
          <p:nvPr/>
        </p:nvSpPr>
        <p:spPr>
          <a:xfrm rot="7880507">
            <a:off x="151150" y="4576213"/>
            <a:ext cx="10650408" cy="10650408"/>
          </a:xfrm>
          <a:custGeom>
            <a:avLst/>
            <a:gdLst/>
            <a:ahLst/>
            <a:cxnLst/>
            <a:rect l="l" t="t" r="r" b="b"/>
            <a:pathLst>
              <a:path w="10650408" h="10650408">
                <a:moveTo>
                  <a:pt x="0" y="0"/>
                </a:moveTo>
                <a:lnTo>
                  <a:pt x="10650408" y="0"/>
                </a:lnTo>
                <a:lnTo>
                  <a:pt x="10650408" y="10650408"/>
                </a:lnTo>
                <a:lnTo>
                  <a:pt x="0" y="10650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880507">
            <a:off x="8732834" y="4576214"/>
            <a:ext cx="10650408" cy="10650408"/>
          </a:xfrm>
          <a:custGeom>
            <a:avLst/>
            <a:gdLst/>
            <a:ahLst/>
            <a:cxnLst/>
            <a:rect l="l" t="t" r="r" b="b"/>
            <a:pathLst>
              <a:path w="10650408" h="10650408">
                <a:moveTo>
                  <a:pt x="0" y="0"/>
                </a:moveTo>
                <a:lnTo>
                  <a:pt x="10650408" y="0"/>
                </a:lnTo>
                <a:lnTo>
                  <a:pt x="10650408" y="10650408"/>
                </a:lnTo>
                <a:lnTo>
                  <a:pt x="0" y="10650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515588" y="6990873"/>
            <a:ext cx="3052347" cy="3683074"/>
          </a:xfrm>
          <a:custGeom>
            <a:avLst/>
            <a:gdLst/>
            <a:ahLst/>
            <a:cxnLst/>
            <a:rect l="l" t="t" r="r" b="b"/>
            <a:pathLst>
              <a:path w="3052347" h="3683074">
                <a:moveTo>
                  <a:pt x="3052347" y="0"/>
                </a:moveTo>
                <a:lnTo>
                  <a:pt x="0" y="0"/>
                </a:lnTo>
                <a:lnTo>
                  <a:pt x="0" y="3683074"/>
                </a:lnTo>
                <a:lnTo>
                  <a:pt x="3052347" y="3683074"/>
                </a:lnTo>
                <a:lnTo>
                  <a:pt x="305234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50994" y="6990873"/>
            <a:ext cx="1750000" cy="3389831"/>
          </a:xfrm>
          <a:custGeom>
            <a:avLst/>
            <a:gdLst/>
            <a:ahLst/>
            <a:cxnLst/>
            <a:rect l="l" t="t" r="r" b="b"/>
            <a:pathLst>
              <a:path w="1750000" h="3389831">
                <a:moveTo>
                  <a:pt x="0" y="0"/>
                </a:moveTo>
                <a:lnTo>
                  <a:pt x="1750000" y="0"/>
                </a:lnTo>
                <a:lnTo>
                  <a:pt x="1750000" y="3389831"/>
                </a:lnTo>
                <a:lnTo>
                  <a:pt x="0" y="33898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542407" y="7526321"/>
            <a:ext cx="3858086" cy="3491568"/>
          </a:xfrm>
          <a:custGeom>
            <a:avLst/>
            <a:gdLst/>
            <a:ahLst/>
            <a:cxnLst/>
            <a:rect l="l" t="t" r="r" b="b"/>
            <a:pathLst>
              <a:path w="3858086" h="3491568">
                <a:moveTo>
                  <a:pt x="0" y="0"/>
                </a:moveTo>
                <a:lnTo>
                  <a:pt x="3858087" y="0"/>
                </a:lnTo>
                <a:lnTo>
                  <a:pt x="3858087" y="3491569"/>
                </a:lnTo>
                <a:lnTo>
                  <a:pt x="0" y="34915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653131" y="6990873"/>
            <a:ext cx="3064185" cy="3697357"/>
          </a:xfrm>
          <a:custGeom>
            <a:avLst/>
            <a:gdLst/>
            <a:ahLst/>
            <a:cxnLst/>
            <a:rect l="l" t="t" r="r" b="b"/>
            <a:pathLst>
              <a:path w="3064185" h="3697357">
                <a:moveTo>
                  <a:pt x="0" y="0"/>
                </a:moveTo>
                <a:lnTo>
                  <a:pt x="3064185" y="0"/>
                </a:lnTo>
                <a:lnTo>
                  <a:pt x="3064185" y="3697357"/>
                </a:lnTo>
                <a:lnTo>
                  <a:pt x="0" y="36973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753044" y="7344336"/>
            <a:ext cx="2304994" cy="2723775"/>
          </a:xfrm>
          <a:custGeom>
            <a:avLst/>
            <a:gdLst/>
            <a:ahLst/>
            <a:cxnLst/>
            <a:rect l="l" t="t" r="r" b="b"/>
            <a:pathLst>
              <a:path w="2304994" h="2723775">
                <a:moveTo>
                  <a:pt x="0" y="0"/>
                </a:moveTo>
                <a:lnTo>
                  <a:pt x="2304994" y="0"/>
                </a:lnTo>
                <a:lnTo>
                  <a:pt x="2304994" y="2723774"/>
                </a:lnTo>
                <a:lnTo>
                  <a:pt x="0" y="27237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58322" y="7526321"/>
            <a:ext cx="1116222" cy="258382"/>
          </a:xfrm>
          <a:custGeom>
            <a:avLst/>
            <a:gdLst/>
            <a:ahLst/>
            <a:cxnLst/>
            <a:rect l="l" t="t" r="r" b="b"/>
            <a:pathLst>
              <a:path w="1116222" h="258382">
                <a:moveTo>
                  <a:pt x="0" y="0"/>
                </a:moveTo>
                <a:lnTo>
                  <a:pt x="1116222" y="0"/>
                </a:lnTo>
                <a:lnTo>
                  <a:pt x="1116222" y="258383"/>
                </a:lnTo>
                <a:lnTo>
                  <a:pt x="0" y="2583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785" b="-3065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35496" y="175935"/>
            <a:ext cx="1676763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Open Sans Bold"/>
              </a:rPr>
              <a:t>Europass doklad o stáži</a:t>
            </a:r>
          </a:p>
        </p:txBody>
      </p:sp>
      <p:sp>
        <p:nvSpPr>
          <p:cNvPr id="14" name="Freeform 14"/>
          <p:cNvSpPr/>
          <p:nvPr/>
        </p:nvSpPr>
        <p:spPr>
          <a:xfrm rot="67592">
            <a:off x="16140418" y="7537267"/>
            <a:ext cx="1116222" cy="281591"/>
          </a:xfrm>
          <a:custGeom>
            <a:avLst/>
            <a:gdLst/>
            <a:ahLst/>
            <a:cxnLst/>
            <a:rect l="l" t="t" r="r" b="b"/>
            <a:pathLst>
              <a:path w="1116222" h="281591">
                <a:moveTo>
                  <a:pt x="0" y="0"/>
                </a:moveTo>
                <a:lnTo>
                  <a:pt x="1116222" y="0"/>
                </a:lnTo>
                <a:lnTo>
                  <a:pt x="1116222" y="281591"/>
                </a:lnTo>
                <a:lnTo>
                  <a:pt x="0" y="281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511" r="-1511" b="-2898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94" y="-3088"/>
            <a:ext cx="18293787" cy="1913721"/>
          </a:xfrm>
          <a:custGeom>
            <a:avLst/>
            <a:gdLst/>
            <a:ahLst/>
            <a:cxnLst/>
            <a:rect l="l" t="t" r="r" b="b"/>
            <a:pathLst>
              <a:path w="18293787" h="1913721">
                <a:moveTo>
                  <a:pt x="0" y="0"/>
                </a:moveTo>
                <a:lnTo>
                  <a:pt x="18293788" y="0"/>
                </a:lnTo>
                <a:lnTo>
                  <a:pt x="18293788" y="1913720"/>
                </a:lnTo>
                <a:lnTo>
                  <a:pt x="0" y="1913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8730" b="-68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06388" y="2147308"/>
            <a:ext cx="15471632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000000"/>
                </a:solidFill>
                <a:latin typeface="Open Sans Bold"/>
              </a:rPr>
              <a:t>Kam si nejlépe doklady uložit?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35496" y="175935"/>
            <a:ext cx="1676763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Open Sans Bold"/>
              </a:rPr>
              <a:t>Europass - přehled možností pro studenty a absolventy</a:t>
            </a:r>
          </a:p>
        </p:txBody>
      </p:sp>
      <p:sp>
        <p:nvSpPr>
          <p:cNvPr id="5" name="Freeform 5"/>
          <p:cNvSpPr/>
          <p:nvPr/>
        </p:nvSpPr>
        <p:spPr>
          <a:xfrm>
            <a:off x="1919443" y="4554281"/>
            <a:ext cx="5201205" cy="5216049"/>
          </a:xfrm>
          <a:custGeom>
            <a:avLst/>
            <a:gdLst/>
            <a:ahLst/>
            <a:cxnLst/>
            <a:rect l="l" t="t" r="r" b="b"/>
            <a:pathLst>
              <a:path w="5201205" h="5216049">
                <a:moveTo>
                  <a:pt x="0" y="0"/>
                </a:moveTo>
                <a:lnTo>
                  <a:pt x="5201205" y="0"/>
                </a:lnTo>
                <a:lnTo>
                  <a:pt x="5201205" y="5216049"/>
                </a:lnTo>
                <a:lnTo>
                  <a:pt x="0" y="52160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2" r="-14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861622" y="4316485"/>
            <a:ext cx="8965557" cy="343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000000"/>
                </a:solidFill>
                <a:latin typeface="Open Sans Bold"/>
              </a:rPr>
              <a:t>Profil Europass </a:t>
            </a:r>
          </a:p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000000"/>
                </a:solidFill>
                <a:latin typeface="Open Sans Bold"/>
              </a:rPr>
              <a:t>a portfolio</a:t>
            </a:r>
          </a:p>
          <a:p>
            <a:pPr algn="l">
              <a:lnSpc>
                <a:spcPts val="9000"/>
              </a:lnSpc>
            </a:pPr>
            <a:r>
              <a:rPr lang="en-US" sz="7500" u="sng">
                <a:solidFill>
                  <a:srgbClr val="0563C1"/>
                </a:solidFill>
                <a:latin typeface="Open Sans Bold"/>
                <a:hlinkClick r:id="rId5" tooltip="http://www.europass.cz/"/>
              </a:rPr>
              <a:t>www.europass.cz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453</Words>
  <Application>Microsoft Office PowerPoint</Application>
  <PresentationFormat>Vlastní</PresentationFormat>
  <Paragraphs>101</Paragraphs>
  <Slides>14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Open Sans Bold</vt:lpstr>
      <vt:lpstr>Open Sans</vt:lpstr>
      <vt:lpstr>Calibri</vt:lpstr>
      <vt:lpstr>Arial</vt:lpstr>
      <vt:lpstr>Arimo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Europass doklad o stáži_pro ZŠ SŠ.pptx</dc:title>
  <cp:lastModifiedBy>Zemková Gabriela</cp:lastModifiedBy>
  <cp:revision>8</cp:revision>
  <dcterms:created xsi:type="dcterms:W3CDTF">2006-08-16T00:00:00Z</dcterms:created>
  <dcterms:modified xsi:type="dcterms:W3CDTF">2024-02-29T11:49:18Z</dcterms:modified>
  <dc:identifier>DAF9nCiYuxI</dc:identifier>
</cp:coreProperties>
</file>